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49" r:id="rId1"/>
  </p:sldMasterIdLst>
  <p:notesMasterIdLst>
    <p:notesMasterId r:id="rId17"/>
  </p:notesMasterIdLst>
  <p:sldIdLst>
    <p:sldId id="256" r:id="rId2"/>
    <p:sldId id="259" r:id="rId3"/>
    <p:sldId id="264" r:id="rId4"/>
    <p:sldId id="257" r:id="rId5"/>
    <p:sldId id="507" r:id="rId6"/>
    <p:sldId id="461" r:id="rId7"/>
    <p:sldId id="521" r:id="rId8"/>
    <p:sldId id="522" r:id="rId9"/>
    <p:sldId id="527" r:id="rId10"/>
    <p:sldId id="528" r:id="rId11"/>
    <p:sldId id="524" r:id="rId12"/>
    <p:sldId id="270" r:id="rId13"/>
    <p:sldId id="525" r:id="rId14"/>
    <p:sldId id="526" r:id="rId15"/>
    <p:sldId id="529" r:id="rId16"/>
  </p:sldIdLst>
  <p:sldSz cx="18288000" cy="10287000"/>
  <p:notesSz cx="18288000" cy="10287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5287"/>
    <a:srgbClr val="3943C6"/>
    <a:srgbClr val="AB0520"/>
    <a:srgbClr val="0C234B"/>
    <a:srgbClr val="E2E9EB"/>
    <a:srgbClr val="81D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42"/>
    <p:restoredTop sz="94760"/>
  </p:normalViewPr>
  <p:slideViewPr>
    <p:cSldViewPr>
      <p:cViewPr varScale="1">
        <p:scale>
          <a:sx n="141" d="100"/>
          <a:sy n="141" d="100"/>
        </p:scale>
        <p:origin x="232" y="26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00BD2F-D1C5-4CB0-A764-D160173BB67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C31894B-14B1-46BE-9502-410D5F2AD5E3}">
      <dgm:prSet/>
      <dgm:spPr/>
      <dgm:t>
        <a:bodyPr/>
        <a:lstStyle/>
        <a:p>
          <a:pPr>
            <a:lnSpc>
              <a:spcPct val="100000"/>
            </a:lnSpc>
          </a:pPr>
          <a:r>
            <a:rPr lang="en-US" dirty="0"/>
            <a:t>The four main Scopus analysis tools:</a:t>
          </a:r>
        </a:p>
      </dgm:t>
    </dgm:pt>
    <dgm:pt modelId="{CF8530D7-0C73-42F8-804C-69F624DEF907}" type="parTrans" cxnId="{0F6DB727-D12A-45A4-83D0-374E9879C65B}">
      <dgm:prSet/>
      <dgm:spPr/>
      <dgm:t>
        <a:bodyPr/>
        <a:lstStyle/>
        <a:p>
          <a:endParaRPr lang="en-US"/>
        </a:p>
      </dgm:t>
    </dgm:pt>
    <dgm:pt modelId="{A4139232-E827-4948-978F-13A34DEA7FCB}" type="sibTrans" cxnId="{0F6DB727-D12A-45A4-83D0-374E9879C65B}">
      <dgm:prSet/>
      <dgm:spPr/>
      <dgm:t>
        <a:bodyPr/>
        <a:lstStyle/>
        <a:p>
          <a:pPr>
            <a:lnSpc>
              <a:spcPct val="100000"/>
            </a:lnSpc>
          </a:pPr>
          <a:endParaRPr lang="en-US"/>
        </a:p>
      </dgm:t>
    </dgm:pt>
    <dgm:pt modelId="{FCE9FCF1-1DC5-420D-90ED-902ACE8A1F22}">
      <dgm:prSet/>
      <dgm:spPr/>
      <dgm:t>
        <a:bodyPr/>
        <a:lstStyle/>
        <a:p>
          <a:pPr>
            <a:lnSpc>
              <a:spcPct val="100000"/>
            </a:lnSpc>
          </a:pPr>
          <a:r>
            <a:rPr lang="en-US" b="1"/>
            <a:t>Analyze Results</a:t>
          </a:r>
          <a:endParaRPr lang="en-US"/>
        </a:p>
      </dgm:t>
    </dgm:pt>
    <dgm:pt modelId="{CA34792E-5D4D-4DB9-AF8F-79A0FBEC8E56}" type="parTrans" cxnId="{C795886B-AB5A-4ADD-A100-18D004333C13}">
      <dgm:prSet/>
      <dgm:spPr/>
      <dgm:t>
        <a:bodyPr/>
        <a:lstStyle/>
        <a:p>
          <a:endParaRPr lang="en-US"/>
        </a:p>
      </dgm:t>
    </dgm:pt>
    <dgm:pt modelId="{E7E3ADBA-DFF0-47E5-BD41-A576AE21597A}" type="sibTrans" cxnId="{C795886B-AB5A-4ADD-A100-18D004333C13}">
      <dgm:prSet/>
      <dgm:spPr/>
      <dgm:t>
        <a:bodyPr/>
        <a:lstStyle/>
        <a:p>
          <a:pPr>
            <a:lnSpc>
              <a:spcPct val="100000"/>
            </a:lnSpc>
          </a:pPr>
          <a:endParaRPr lang="en-US"/>
        </a:p>
      </dgm:t>
    </dgm:pt>
    <dgm:pt modelId="{2CDBA623-4917-41C3-8D5A-08ACD59BD649}">
      <dgm:prSet/>
      <dgm:spPr/>
      <dgm:t>
        <a:bodyPr/>
        <a:lstStyle/>
        <a:p>
          <a:pPr>
            <a:lnSpc>
              <a:spcPct val="100000"/>
            </a:lnSpc>
          </a:pPr>
          <a:r>
            <a:rPr lang="en-US" b="1"/>
            <a:t>View Citation Overview</a:t>
          </a:r>
          <a:endParaRPr lang="en-US"/>
        </a:p>
      </dgm:t>
    </dgm:pt>
    <dgm:pt modelId="{A238B34B-7221-4C91-BC73-94EBC38A9CC8}" type="parTrans" cxnId="{7997A807-82F9-42E5-ABAA-B188E8ADEBA0}">
      <dgm:prSet/>
      <dgm:spPr/>
      <dgm:t>
        <a:bodyPr/>
        <a:lstStyle/>
        <a:p>
          <a:endParaRPr lang="en-US"/>
        </a:p>
      </dgm:t>
    </dgm:pt>
    <dgm:pt modelId="{31ED4979-61C6-4F3D-8A53-EBF43E30F319}" type="sibTrans" cxnId="{7997A807-82F9-42E5-ABAA-B188E8ADEBA0}">
      <dgm:prSet/>
      <dgm:spPr/>
      <dgm:t>
        <a:bodyPr/>
        <a:lstStyle/>
        <a:p>
          <a:pPr>
            <a:lnSpc>
              <a:spcPct val="100000"/>
            </a:lnSpc>
          </a:pPr>
          <a:endParaRPr lang="en-US"/>
        </a:p>
      </dgm:t>
    </dgm:pt>
    <dgm:pt modelId="{3B57AA0F-D2A1-4F14-9CDD-54706E1FDE57}">
      <dgm:prSet/>
      <dgm:spPr/>
      <dgm:t>
        <a:bodyPr/>
        <a:lstStyle/>
        <a:p>
          <a:pPr>
            <a:lnSpc>
              <a:spcPct val="100000"/>
            </a:lnSpc>
          </a:pPr>
          <a:r>
            <a:rPr lang="en-US" b="1"/>
            <a:t>Browse Source &amp; Compare Journals</a:t>
          </a:r>
          <a:endParaRPr lang="en-US"/>
        </a:p>
      </dgm:t>
    </dgm:pt>
    <dgm:pt modelId="{6B68A2EE-041D-4ADF-B9DC-0D9E79507A9F}" type="parTrans" cxnId="{C1B95609-9D49-4EDD-9BD1-2125DFCB7E3C}">
      <dgm:prSet/>
      <dgm:spPr/>
      <dgm:t>
        <a:bodyPr/>
        <a:lstStyle/>
        <a:p>
          <a:endParaRPr lang="en-US"/>
        </a:p>
      </dgm:t>
    </dgm:pt>
    <dgm:pt modelId="{04C2609C-7356-4C87-B64A-EBCD027E9B2F}" type="sibTrans" cxnId="{C1B95609-9D49-4EDD-9BD1-2125DFCB7E3C}">
      <dgm:prSet/>
      <dgm:spPr/>
      <dgm:t>
        <a:bodyPr/>
        <a:lstStyle/>
        <a:p>
          <a:pPr>
            <a:lnSpc>
              <a:spcPct val="100000"/>
            </a:lnSpc>
          </a:pPr>
          <a:endParaRPr lang="en-US"/>
        </a:p>
      </dgm:t>
    </dgm:pt>
    <dgm:pt modelId="{3223CA0F-E571-4174-A8D2-25FF68176151}">
      <dgm:prSet/>
      <dgm:spPr/>
      <dgm:t>
        <a:bodyPr/>
        <a:lstStyle/>
        <a:p>
          <a:pPr>
            <a:lnSpc>
              <a:spcPct val="100000"/>
            </a:lnSpc>
          </a:pPr>
          <a:r>
            <a:rPr lang="en-US" b="1"/>
            <a:t>Scopus Profiles – Analyze Author output</a:t>
          </a:r>
          <a:endParaRPr lang="en-US"/>
        </a:p>
      </dgm:t>
    </dgm:pt>
    <dgm:pt modelId="{404D2715-81B4-4712-9E22-AE4580571321}" type="parTrans" cxnId="{BFCAA4D7-0A48-4957-9139-E2C1275AFE8A}">
      <dgm:prSet/>
      <dgm:spPr/>
      <dgm:t>
        <a:bodyPr/>
        <a:lstStyle/>
        <a:p>
          <a:endParaRPr lang="en-US"/>
        </a:p>
      </dgm:t>
    </dgm:pt>
    <dgm:pt modelId="{B8353A7C-0D1E-442D-8511-349A713C9123}" type="sibTrans" cxnId="{BFCAA4D7-0A48-4957-9139-E2C1275AFE8A}">
      <dgm:prSet/>
      <dgm:spPr/>
      <dgm:t>
        <a:bodyPr/>
        <a:lstStyle/>
        <a:p>
          <a:endParaRPr lang="en-US"/>
        </a:p>
      </dgm:t>
    </dgm:pt>
    <dgm:pt modelId="{309177F5-1001-4072-AB1D-4F78A8F49C59}" type="pres">
      <dgm:prSet presAssocID="{1100BD2F-D1C5-4CB0-A764-D160173BB679}" presName="root" presStyleCnt="0">
        <dgm:presLayoutVars>
          <dgm:dir/>
          <dgm:resizeHandles val="exact"/>
        </dgm:presLayoutVars>
      </dgm:prSet>
      <dgm:spPr/>
    </dgm:pt>
    <dgm:pt modelId="{FD5F9306-D87D-44B7-B89D-3021FD752B51}" type="pres">
      <dgm:prSet presAssocID="{1100BD2F-D1C5-4CB0-A764-D160173BB679}" presName="container" presStyleCnt="0">
        <dgm:presLayoutVars>
          <dgm:dir/>
          <dgm:resizeHandles val="exact"/>
        </dgm:presLayoutVars>
      </dgm:prSet>
      <dgm:spPr/>
    </dgm:pt>
    <dgm:pt modelId="{532D99B5-88A1-45B2-9F5F-AD57A5EDC95E}" type="pres">
      <dgm:prSet presAssocID="{0C31894B-14B1-46BE-9502-410D5F2AD5E3}" presName="compNode" presStyleCnt="0"/>
      <dgm:spPr/>
    </dgm:pt>
    <dgm:pt modelId="{4A3B3564-A251-4040-A50C-0688685DD290}" type="pres">
      <dgm:prSet presAssocID="{0C31894B-14B1-46BE-9502-410D5F2AD5E3}" presName="iconBgRect" presStyleLbl="bgShp" presStyleIdx="0" presStyleCnt="5"/>
      <dgm:spPr/>
    </dgm:pt>
    <dgm:pt modelId="{1336A525-F395-49E3-9E3C-7AA7421669C2}" type="pres">
      <dgm:prSet presAssocID="{0C31894B-14B1-46BE-9502-410D5F2AD5E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EF8B47C9-60C2-450C-8140-4D1FEB8769A7}" type="pres">
      <dgm:prSet presAssocID="{0C31894B-14B1-46BE-9502-410D5F2AD5E3}" presName="spaceRect" presStyleCnt="0"/>
      <dgm:spPr/>
    </dgm:pt>
    <dgm:pt modelId="{B84F34FE-395D-46A3-B5D4-6F7ACA6AD233}" type="pres">
      <dgm:prSet presAssocID="{0C31894B-14B1-46BE-9502-410D5F2AD5E3}" presName="textRect" presStyleLbl="revTx" presStyleIdx="0" presStyleCnt="5">
        <dgm:presLayoutVars>
          <dgm:chMax val="1"/>
          <dgm:chPref val="1"/>
        </dgm:presLayoutVars>
      </dgm:prSet>
      <dgm:spPr/>
    </dgm:pt>
    <dgm:pt modelId="{013A7C51-57DD-4372-AF1A-4D8BA63D45C7}" type="pres">
      <dgm:prSet presAssocID="{A4139232-E827-4948-978F-13A34DEA7FCB}" presName="sibTrans" presStyleLbl="sibTrans2D1" presStyleIdx="0" presStyleCnt="0"/>
      <dgm:spPr/>
    </dgm:pt>
    <dgm:pt modelId="{51C05316-BE76-4BC3-961D-30256F7F6190}" type="pres">
      <dgm:prSet presAssocID="{FCE9FCF1-1DC5-420D-90ED-902ACE8A1F22}" presName="compNode" presStyleCnt="0"/>
      <dgm:spPr/>
    </dgm:pt>
    <dgm:pt modelId="{21BAF191-1B37-47AD-AB42-8DF30DF485DF}" type="pres">
      <dgm:prSet presAssocID="{FCE9FCF1-1DC5-420D-90ED-902ACE8A1F22}" presName="iconBgRect" presStyleLbl="bgShp" presStyleIdx="1" presStyleCnt="5"/>
      <dgm:spPr/>
    </dgm:pt>
    <dgm:pt modelId="{0D9A752E-3D24-492B-8992-6679482E20F4}" type="pres">
      <dgm:prSet presAssocID="{FCE9FCF1-1DC5-420D-90ED-902ACE8A1F2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chart"/>
        </a:ext>
      </dgm:extLst>
    </dgm:pt>
    <dgm:pt modelId="{9B0FF497-BBE0-4340-97A2-A8E9E389C272}" type="pres">
      <dgm:prSet presAssocID="{FCE9FCF1-1DC5-420D-90ED-902ACE8A1F22}" presName="spaceRect" presStyleCnt="0"/>
      <dgm:spPr/>
    </dgm:pt>
    <dgm:pt modelId="{DDE15FF3-B85F-4559-B8E7-15F060BC06BE}" type="pres">
      <dgm:prSet presAssocID="{FCE9FCF1-1DC5-420D-90ED-902ACE8A1F22}" presName="textRect" presStyleLbl="revTx" presStyleIdx="1" presStyleCnt="5">
        <dgm:presLayoutVars>
          <dgm:chMax val="1"/>
          <dgm:chPref val="1"/>
        </dgm:presLayoutVars>
      </dgm:prSet>
      <dgm:spPr/>
    </dgm:pt>
    <dgm:pt modelId="{721BA765-6161-4E13-AD02-E0A5EF5848E8}" type="pres">
      <dgm:prSet presAssocID="{E7E3ADBA-DFF0-47E5-BD41-A576AE21597A}" presName="sibTrans" presStyleLbl="sibTrans2D1" presStyleIdx="0" presStyleCnt="0"/>
      <dgm:spPr/>
    </dgm:pt>
    <dgm:pt modelId="{A599B51E-4CBF-4580-9266-E65AA02D5FBA}" type="pres">
      <dgm:prSet presAssocID="{2CDBA623-4917-41C3-8D5A-08ACD59BD649}" presName="compNode" presStyleCnt="0"/>
      <dgm:spPr/>
    </dgm:pt>
    <dgm:pt modelId="{F78B1AFF-0E8F-4797-B081-0986B8804D15}" type="pres">
      <dgm:prSet presAssocID="{2CDBA623-4917-41C3-8D5A-08ACD59BD649}" presName="iconBgRect" presStyleLbl="bgShp" presStyleIdx="2" presStyleCnt="5"/>
      <dgm:spPr/>
    </dgm:pt>
    <dgm:pt modelId="{C1C3CA12-1107-410B-BBA2-0E9D851DAFA0}" type="pres">
      <dgm:prSet presAssocID="{2CDBA623-4917-41C3-8D5A-08ACD59BD64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C61DDDF5-E97D-44B6-8B4D-B0624C73BEBE}" type="pres">
      <dgm:prSet presAssocID="{2CDBA623-4917-41C3-8D5A-08ACD59BD649}" presName="spaceRect" presStyleCnt="0"/>
      <dgm:spPr/>
    </dgm:pt>
    <dgm:pt modelId="{8B968E0A-7748-4653-9A1F-5582CEBFA0D3}" type="pres">
      <dgm:prSet presAssocID="{2CDBA623-4917-41C3-8D5A-08ACD59BD649}" presName="textRect" presStyleLbl="revTx" presStyleIdx="2" presStyleCnt="5">
        <dgm:presLayoutVars>
          <dgm:chMax val="1"/>
          <dgm:chPref val="1"/>
        </dgm:presLayoutVars>
      </dgm:prSet>
      <dgm:spPr/>
    </dgm:pt>
    <dgm:pt modelId="{84F69448-E15E-4AE2-BA90-4A1CAA260772}" type="pres">
      <dgm:prSet presAssocID="{31ED4979-61C6-4F3D-8A53-EBF43E30F319}" presName="sibTrans" presStyleLbl="sibTrans2D1" presStyleIdx="0" presStyleCnt="0"/>
      <dgm:spPr/>
    </dgm:pt>
    <dgm:pt modelId="{31824C63-3BAC-49CF-A124-9E89C1A985C4}" type="pres">
      <dgm:prSet presAssocID="{3B57AA0F-D2A1-4F14-9CDD-54706E1FDE57}" presName="compNode" presStyleCnt="0"/>
      <dgm:spPr/>
    </dgm:pt>
    <dgm:pt modelId="{D8185064-94E2-4734-9D52-83333AD238AF}" type="pres">
      <dgm:prSet presAssocID="{3B57AA0F-D2A1-4F14-9CDD-54706E1FDE57}" presName="iconBgRect" presStyleLbl="bgShp" presStyleIdx="3" presStyleCnt="5"/>
      <dgm:spPr/>
    </dgm:pt>
    <dgm:pt modelId="{D7F6B3E5-BFFD-4CE7-BC64-3DE0946099EB}" type="pres">
      <dgm:prSet presAssocID="{3B57AA0F-D2A1-4F14-9CDD-54706E1FDE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osed Book"/>
        </a:ext>
      </dgm:extLst>
    </dgm:pt>
    <dgm:pt modelId="{7A1D053A-925E-4E8B-9E05-A6CAB95A9389}" type="pres">
      <dgm:prSet presAssocID="{3B57AA0F-D2A1-4F14-9CDD-54706E1FDE57}" presName="spaceRect" presStyleCnt="0"/>
      <dgm:spPr/>
    </dgm:pt>
    <dgm:pt modelId="{AFF23858-36ED-4442-8DE8-61596EE2A1A4}" type="pres">
      <dgm:prSet presAssocID="{3B57AA0F-D2A1-4F14-9CDD-54706E1FDE57}" presName="textRect" presStyleLbl="revTx" presStyleIdx="3" presStyleCnt="5">
        <dgm:presLayoutVars>
          <dgm:chMax val="1"/>
          <dgm:chPref val="1"/>
        </dgm:presLayoutVars>
      </dgm:prSet>
      <dgm:spPr/>
    </dgm:pt>
    <dgm:pt modelId="{83D984DC-C569-4F12-AFF1-28419BF2B570}" type="pres">
      <dgm:prSet presAssocID="{04C2609C-7356-4C87-B64A-EBCD027E9B2F}" presName="sibTrans" presStyleLbl="sibTrans2D1" presStyleIdx="0" presStyleCnt="0"/>
      <dgm:spPr/>
    </dgm:pt>
    <dgm:pt modelId="{E279539E-C0F2-4AEA-9C6C-16372C69D19B}" type="pres">
      <dgm:prSet presAssocID="{3223CA0F-E571-4174-A8D2-25FF68176151}" presName="compNode" presStyleCnt="0"/>
      <dgm:spPr/>
    </dgm:pt>
    <dgm:pt modelId="{F51A10AA-6B0C-4CCE-BF43-1DA39DB75EE7}" type="pres">
      <dgm:prSet presAssocID="{3223CA0F-E571-4174-A8D2-25FF68176151}" presName="iconBgRect" presStyleLbl="bgShp" presStyleIdx="4" presStyleCnt="5"/>
      <dgm:spPr/>
    </dgm:pt>
    <dgm:pt modelId="{C84763C4-FEDA-4C41-A33F-39E55CF2C259}" type="pres">
      <dgm:prSet presAssocID="{3223CA0F-E571-4174-A8D2-25FF6817615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oks"/>
        </a:ext>
      </dgm:extLst>
    </dgm:pt>
    <dgm:pt modelId="{9DC3988D-6DCA-4D49-9E5D-B088D52E0781}" type="pres">
      <dgm:prSet presAssocID="{3223CA0F-E571-4174-A8D2-25FF68176151}" presName="spaceRect" presStyleCnt="0"/>
      <dgm:spPr/>
    </dgm:pt>
    <dgm:pt modelId="{21337C7E-FEF7-4F06-BCB3-C46F0567C8AB}" type="pres">
      <dgm:prSet presAssocID="{3223CA0F-E571-4174-A8D2-25FF68176151}" presName="textRect" presStyleLbl="revTx" presStyleIdx="4" presStyleCnt="5">
        <dgm:presLayoutVars>
          <dgm:chMax val="1"/>
          <dgm:chPref val="1"/>
        </dgm:presLayoutVars>
      </dgm:prSet>
      <dgm:spPr/>
    </dgm:pt>
  </dgm:ptLst>
  <dgm:cxnLst>
    <dgm:cxn modelId="{7997A807-82F9-42E5-ABAA-B188E8ADEBA0}" srcId="{1100BD2F-D1C5-4CB0-A764-D160173BB679}" destId="{2CDBA623-4917-41C3-8D5A-08ACD59BD649}" srcOrd="2" destOrd="0" parTransId="{A238B34B-7221-4C91-BC73-94EBC38A9CC8}" sibTransId="{31ED4979-61C6-4F3D-8A53-EBF43E30F319}"/>
    <dgm:cxn modelId="{C1B95609-9D49-4EDD-9BD1-2125DFCB7E3C}" srcId="{1100BD2F-D1C5-4CB0-A764-D160173BB679}" destId="{3B57AA0F-D2A1-4F14-9CDD-54706E1FDE57}" srcOrd="3" destOrd="0" parTransId="{6B68A2EE-041D-4ADF-B9DC-0D9E79507A9F}" sibTransId="{04C2609C-7356-4C87-B64A-EBCD027E9B2F}"/>
    <dgm:cxn modelId="{16A04B19-0B78-49B3-98AF-23FC0A3FA2FC}" type="presOf" srcId="{3B57AA0F-D2A1-4F14-9CDD-54706E1FDE57}" destId="{AFF23858-36ED-4442-8DE8-61596EE2A1A4}" srcOrd="0" destOrd="0" presId="urn:microsoft.com/office/officeart/2018/2/layout/IconCircleList"/>
    <dgm:cxn modelId="{0F6DB727-D12A-45A4-83D0-374E9879C65B}" srcId="{1100BD2F-D1C5-4CB0-A764-D160173BB679}" destId="{0C31894B-14B1-46BE-9502-410D5F2AD5E3}" srcOrd="0" destOrd="0" parTransId="{CF8530D7-0C73-42F8-804C-69F624DEF907}" sibTransId="{A4139232-E827-4948-978F-13A34DEA7FCB}"/>
    <dgm:cxn modelId="{D2EAB92D-600E-4B31-A91F-23F82C84D2EE}" type="presOf" srcId="{FCE9FCF1-1DC5-420D-90ED-902ACE8A1F22}" destId="{DDE15FF3-B85F-4559-B8E7-15F060BC06BE}" srcOrd="0" destOrd="0" presId="urn:microsoft.com/office/officeart/2018/2/layout/IconCircleList"/>
    <dgm:cxn modelId="{9B5C4847-EDDD-41A5-9865-2998EBFAC9C0}" type="presOf" srcId="{A4139232-E827-4948-978F-13A34DEA7FCB}" destId="{013A7C51-57DD-4372-AF1A-4D8BA63D45C7}" srcOrd="0" destOrd="0" presId="urn:microsoft.com/office/officeart/2018/2/layout/IconCircleList"/>
    <dgm:cxn modelId="{19845648-5948-4FEA-94DA-7AA24DDE0851}" type="presOf" srcId="{0C31894B-14B1-46BE-9502-410D5F2AD5E3}" destId="{B84F34FE-395D-46A3-B5D4-6F7ACA6AD233}" srcOrd="0" destOrd="0" presId="urn:microsoft.com/office/officeart/2018/2/layout/IconCircleList"/>
    <dgm:cxn modelId="{A5A60E62-629D-436C-AB09-285BBC78A808}" type="presOf" srcId="{31ED4979-61C6-4F3D-8A53-EBF43E30F319}" destId="{84F69448-E15E-4AE2-BA90-4A1CAA260772}" srcOrd="0" destOrd="0" presId="urn:microsoft.com/office/officeart/2018/2/layout/IconCircleList"/>
    <dgm:cxn modelId="{C795886B-AB5A-4ADD-A100-18D004333C13}" srcId="{1100BD2F-D1C5-4CB0-A764-D160173BB679}" destId="{FCE9FCF1-1DC5-420D-90ED-902ACE8A1F22}" srcOrd="1" destOrd="0" parTransId="{CA34792E-5D4D-4DB9-AF8F-79A0FBEC8E56}" sibTransId="{E7E3ADBA-DFF0-47E5-BD41-A576AE21597A}"/>
    <dgm:cxn modelId="{9931259C-06C1-4BF3-BE11-CAAE571734B1}" type="presOf" srcId="{04C2609C-7356-4C87-B64A-EBCD027E9B2F}" destId="{83D984DC-C569-4F12-AFF1-28419BF2B570}" srcOrd="0" destOrd="0" presId="urn:microsoft.com/office/officeart/2018/2/layout/IconCircleList"/>
    <dgm:cxn modelId="{6FEB3D9C-406C-4E5D-89D4-E0E149521A56}" type="presOf" srcId="{1100BD2F-D1C5-4CB0-A764-D160173BB679}" destId="{309177F5-1001-4072-AB1D-4F78A8F49C59}" srcOrd="0" destOrd="0" presId="urn:microsoft.com/office/officeart/2018/2/layout/IconCircleList"/>
    <dgm:cxn modelId="{F4B28CC4-4790-430F-A5D8-4B1C79E40F5F}" type="presOf" srcId="{3223CA0F-E571-4174-A8D2-25FF68176151}" destId="{21337C7E-FEF7-4F06-BCB3-C46F0567C8AB}" srcOrd="0" destOrd="0" presId="urn:microsoft.com/office/officeart/2018/2/layout/IconCircleList"/>
    <dgm:cxn modelId="{0C42DDC8-3349-441D-8C31-9EBA53E30542}" type="presOf" srcId="{2CDBA623-4917-41C3-8D5A-08ACD59BD649}" destId="{8B968E0A-7748-4653-9A1F-5582CEBFA0D3}" srcOrd="0" destOrd="0" presId="urn:microsoft.com/office/officeart/2018/2/layout/IconCircleList"/>
    <dgm:cxn modelId="{BFCAA4D7-0A48-4957-9139-E2C1275AFE8A}" srcId="{1100BD2F-D1C5-4CB0-A764-D160173BB679}" destId="{3223CA0F-E571-4174-A8D2-25FF68176151}" srcOrd="4" destOrd="0" parTransId="{404D2715-81B4-4712-9E22-AE4580571321}" sibTransId="{B8353A7C-0D1E-442D-8511-349A713C9123}"/>
    <dgm:cxn modelId="{0E3D92D9-2231-41DE-9136-9583823F942C}" type="presOf" srcId="{E7E3ADBA-DFF0-47E5-BD41-A576AE21597A}" destId="{721BA765-6161-4E13-AD02-E0A5EF5848E8}" srcOrd="0" destOrd="0" presId="urn:microsoft.com/office/officeart/2018/2/layout/IconCircleList"/>
    <dgm:cxn modelId="{DDD69369-625D-4BEE-AB0D-5D53569A0904}" type="presParOf" srcId="{309177F5-1001-4072-AB1D-4F78A8F49C59}" destId="{FD5F9306-D87D-44B7-B89D-3021FD752B51}" srcOrd="0" destOrd="0" presId="urn:microsoft.com/office/officeart/2018/2/layout/IconCircleList"/>
    <dgm:cxn modelId="{CF20406C-A5E1-4AF6-A995-94BB288B919D}" type="presParOf" srcId="{FD5F9306-D87D-44B7-B89D-3021FD752B51}" destId="{532D99B5-88A1-45B2-9F5F-AD57A5EDC95E}" srcOrd="0" destOrd="0" presId="urn:microsoft.com/office/officeart/2018/2/layout/IconCircleList"/>
    <dgm:cxn modelId="{4603B693-4B64-45E6-AFE6-BEC126BD1E19}" type="presParOf" srcId="{532D99B5-88A1-45B2-9F5F-AD57A5EDC95E}" destId="{4A3B3564-A251-4040-A50C-0688685DD290}" srcOrd="0" destOrd="0" presId="urn:microsoft.com/office/officeart/2018/2/layout/IconCircleList"/>
    <dgm:cxn modelId="{78309D67-A173-4D6B-94C7-3516E68184CE}" type="presParOf" srcId="{532D99B5-88A1-45B2-9F5F-AD57A5EDC95E}" destId="{1336A525-F395-49E3-9E3C-7AA7421669C2}" srcOrd="1" destOrd="0" presId="urn:microsoft.com/office/officeart/2018/2/layout/IconCircleList"/>
    <dgm:cxn modelId="{43CDE64C-DAB2-46FE-868A-0A8BCDAD2A1C}" type="presParOf" srcId="{532D99B5-88A1-45B2-9F5F-AD57A5EDC95E}" destId="{EF8B47C9-60C2-450C-8140-4D1FEB8769A7}" srcOrd="2" destOrd="0" presId="urn:microsoft.com/office/officeart/2018/2/layout/IconCircleList"/>
    <dgm:cxn modelId="{E2BB1A40-89A9-43BA-ADE8-2CA579572087}" type="presParOf" srcId="{532D99B5-88A1-45B2-9F5F-AD57A5EDC95E}" destId="{B84F34FE-395D-46A3-B5D4-6F7ACA6AD233}" srcOrd="3" destOrd="0" presId="urn:microsoft.com/office/officeart/2018/2/layout/IconCircleList"/>
    <dgm:cxn modelId="{3845677F-0585-4D8E-9848-EFDBF3A636F9}" type="presParOf" srcId="{FD5F9306-D87D-44B7-B89D-3021FD752B51}" destId="{013A7C51-57DD-4372-AF1A-4D8BA63D45C7}" srcOrd="1" destOrd="0" presId="urn:microsoft.com/office/officeart/2018/2/layout/IconCircleList"/>
    <dgm:cxn modelId="{1185F936-7564-4325-9785-034871088235}" type="presParOf" srcId="{FD5F9306-D87D-44B7-B89D-3021FD752B51}" destId="{51C05316-BE76-4BC3-961D-30256F7F6190}" srcOrd="2" destOrd="0" presId="urn:microsoft.com/office/officeart/2018/2/layout/IconCircleList"/>
    <dgm:cxn modelId="{63DC4443-2D7D-463B-8E88-C4FBD4580385}" type="presParOf" srcId="{51C05316-BE76-4BC3-961D-30256F7F6190}" destId="{21BAF191-1B37-47AD-AB42-8DF30DF485DF}" srcOrd="0" destOrd="0" presId="urn:microsoft.com/office/officeart/2018/2/layout/IconCircleList"/>
    <dgm:cxn modelId="{604748A6-A4EA-434D-BEDB-5C44877A49A2}" type="presParOf" srcId="{51C05316-BE76-4BC3-961D-30256F7F6190}" destId="{0D9A752E-3D24-492B-8992-6679482E20F4}" srcOrd="1" destOrd="0" presId="urn:microsoft.com/office/officeart/2018/2/layout/IconCircleList"/>
    <dgm:cxn modelId="{0EED631D-2D2E-4780-90C8-C7EE698E3240}" type="presParOf" srcId="{51C05316-BE76-4BC3-961D-30256F7F6190}" destId="{9B0FF497-BBE0-4340-97A2-A8E9E389C272}" srcOrd="2" destOrd="0" presId="urn:microsoft.com/office/officeart/2018/2/layout/IconCircleList"/>
    <dgm:cxn modelId="{96E5B1FC-E056-466B-A112-A4ADD3D3217B}" type="presParOf" srcId="{51C05316-BE76-4BC3-961D-30256F7F6190}" destId="{DDE15FF3-B85F-4559-B8E7-15F060BC06BE}" srcOrd="3" destOrd="0" presId="urn:microsoft.com/office/officeart/2018/2/layout/IconCircleList"/>
    <dgm:cxn modelId="{638AB2AD-45FE-48ED-A27A-7D1E17315F0B}" type="presParOf" srcId="{FD5F9306-D87D-44B7-B89D-3021FD752B51}" destId="{721BA765-6161-4E13-AD02-E0A5EF5848E8}" srcOrd="3" destOrd="0" presId="urn:microsoft.com/office/officeart/2018/2/layout/IconCircleList"/>
    <dgm:cxn modelId="{C934FD80-A1DD-45DC-99A9-CF43A3A3D6A5}" type="presParOf" srcId="{FD5F9306-D87D-44B7-B89D-3021FD752B51}" destId="{A599B51E-4CBF-4580-9266-E65AA02D5FBA}" srcOrd="4" destOrd="0" presId="urn:microsoft.com/office/officeart/2018/2/layout/IconCircleList"/>
    <dgm:cxn modelId="{D2C4530A-83FE-4A62-9DD6-1C741FBF95D1}" type="presParOf" srcId="{A599B51E-4CBF-4580-9266-E65AA02D5FBA}" destId="{F78B1AFF-0E8F-4797-B081-0986B8804D15}" srcOrd="0" destOrd="0" presId="urn:microsoft.com/office/officeart/2018/2/layout/IconCircleList"/>
    <dgm:cxn modelId="{49A9EE16-0549-46AE-B582-F7FC23F23FC2}" type="presParOf" srcId="{A599B51E-4CBF-4580-9266-E65AA02D5FBA}" destId="{C1C3CA12-1107-410B-BBA2-0E9D851DAFA0}" srcOrd="1" destOrd="0" presId="urn:microsoft.com/office/officeart/2018/2/layout/IconCircleList"/>
    <dgm:cxn modelId="{67B87D45-A1C9-470C-AA31-E99EEC0D568C}" type="presParOf" srcId="{A599B51E-4CBF-4580-9266-E65AA02D5FBA}" destId="{C61DDDF5-E97D-44B6-8B4D-B0624C73BEBE}" srcOrd="2" destOrd="0" presId="urn:microsoft.com/office/officeart/2018/2/layout/IconCircleList"/>
    <dgm:cxn modelId="{F3BE3FA3-134A-45BC-AC8D-EBF383C8A30C}" type="presParOf" srcId="{A599B51E-4CBF-4580-9266-E65AA02D5FBA}" destId="{8B968E0A-7748-4653-9A1F-5582CEBFA0D3}" srcOrd="3" destOrd="0" presId="urn:microsoft.com/office/officeart/2018/2/layout/IconCircleList"/>
    <dgm:cxn modelId="{44A57882-4C71-48A3-981D-01613ABB3ED7}" type="presParOf" srcId="{FD5F9306-D87D-44B7-B89D-3021FD752B51}" destId="{84F69448-E15E-4AE2-BA90-4A1CAA260772}" srcOrd="5" destOrd="0" presId="urn:microsoft.com/office/officeart/2018/2/layout/IconCircleList"/>
    <dgm:cxn modelId="{50362BD4-B9CF-42A8-AC1D-1BFE07930B0E}" type="presParOf" srcId="{FD5F9306-D87D-44B7-B89D-3021FD752B51}" destId="{31824C63-3BAC-49CF-A124-9E89C1A985C4}" srcOrd="6" destOrd="0" presId="urn:microsoft.com/office/officeart/2018/2/layout/IconCircleList"/>
    <dgm:cxn modelId="{113F0BB4-865D-43D2-9128-46C5ED75343E}" type="presParOf" srcId="{31824C63-3BAC-49CF-A124-9E89C1A985C4}" destId="{D8185064-94E2-4734-9D52-83333AD238AF}" srcOrd="0" destOrd="0" presId="urn:microsoft.com/office/officeart/2018/2/layout/IconCircleList"/>
    <dgm:cxn modelId="{720E3B45-3157-410E-B164-55D5DA12F4B9}" type="presParOf" srcId="{31824C63-3BAC-49CF-A124-9E89C1A985C4}" destId="{D7F6B3E5-BFFD-4CE7-BC64-3DE0946099EB}" srcOrd="1" destOrd="0" presId="urn:microsoft.com/office/officeart/2018/2/layout/IconCircleList"/>
    <dgm:cxn modelId="{40D88952-5A3A-4376-A1A1-5CC5686B43E0}" type="presParOf" srcId="{31824C63-3BAC-49CF-A124-9E89C1A985C4}" destId="{7A1D053A-925E-4E8B-9E05-A6CAB95A9389}" srcOrd="2" destOrd="0" presId="urn:microsoft.com/office/officeart/2018/2/layout/IconCircleList"/>
    <dgm:cxn modelId="{F7FF387D-8C6C-4C16-92D5-1331B22B62DE}" type="presParOf" srcId="{31824C63-3BAC-49CF-A124-9E89C1A985C4}" destId="{AFF23858-36ED-4442-8DE8-61596EE2A1A4}" srcOrd="3" destOrd="0" presId="urn:microsoft.com/office/officeart/2018/2/layout/IconCircleList"/>
    <dgm:cxn modelId="{75ECB8F2-7935-46E4-BB07-84CBF0B59E7B}" type="presParOf" srcId="{FD5F9306-D87D-44B7-B89D-3021FD752B51}" destId="{83D984DC-C569-4F12-AFF1-28419BF2B570}" srcOrd="7" destOrd="0" presId="urn:microsoft.com/office/officeart/2018/2/layout/IconCircleList"/>
    <dgm:cxn modelId="{47BD5BDA-70E7-450C-94C2-2B6F1AF23F6E}" type="presParOf" srcId="{FD5F9306-D87D-44B7-B89D-3021FD752B51}" destId="{E279539E-C0F2-4AEA-9C6C-16372C69D19B}" srcOrd="8" destOrd="0" presId="urn:microsoft.com/office/officeart/2018/2/layout/IconCircleList"/>
    <dgm:cxn modelId="{EA5E056F-1BB0-4906-AE45-B64A76F320AE}" type="presParOf" srcId="{E279539E-C0F2-4AEA-9C6C-16372C69D19B}" destId="{F51A10AA-6B0C-4CCE-BF43-1DA39DB75EE7}" srcOrd="0" destOrd="0" presId="urn:microsoft.com/office/officeart/2018/2/layout/IconCircleList"/>
    <dgm:cxn modelId="{CDB03F15-CA3A-47D6-B039-C5436040B440}" type="presParOf" srcId="{E279539E-C0F2-4AEA-9C6C-16372C69D19B}" destId="{C84763C4-FEDA-4C41-A33F-39E55CF2C259}" srcOrd="1" destOrd="0" presId="urn:microsoft.com/office/officeart/2018/2/layout/IconCircleList"/>
    <dgm:cxn modelId="{84400A9A-2D2C-4D5D-9617-A2C7D5A9D9A7}" type="presParOf" srcId="{E279539E-C0F2-4AEA-9C6C-16372C69D19B}" destId="{9DC3988D-6DCA-4D49-9E5D-B088D52E0781}" srcOrd="2" destOrd="0" presId="urn:microsoft.com/office/officeart/2018/2/layout/IconCircleList"/>
    <dgm:cxn modelId="{1F797B79-D123-458A-95ED-87DF96F0E27D}" type="presParOf" srcId="{E279539E-C0F2-4AEA-9C6C-16372C69D19B}" destId="{21337C7E-FEF7-4F06-BCB3-C46F0567C8AB}"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B3564-A251-4040-A50C-0688685DD290}">
      <dsp:nvSpPr>
        <dsp:cNvPr id="0" name=""/>
        <dsp:cNvSpPr/>
      </dsp:nvSpPr>
      <dsp:spPr>
        <a:xfrm>
          <a:off x="102300" y="452350"/>
          <a:ext cx="902647" cy="9026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36A525-F395-49E3-9E3C-7AA7421669C2}">
      <dsp:nvSpPr>
        <dsp:cNvPr id="0" name=""/>
        <dsp:cNvSpPr/>
      </dsp:nvSpPr>
      <dsp:spPr>
        <a:xfrm>
          <a:off x="291856" y="641906"/>
          <a:ext cx="523535" cy="5235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4F34FE-395D-46A3-B5D4-6F7ACA6AD233}">
      <dsp:nvSpPr>
        <dsp:cNvPr id="0" name=""/>
        <dsp:cNvSpPr/>
      </dsp:nvSpPr>
      <dsp:spPr>
        <a:xfrm>
          <a:off x="1198371" y="452350"/>
          <a:ext cx="2127668" cy="9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t>The four main Scopus analysis tools:</a:t>
          </a:r>
        </a:p>
      </dsp:txBody>
      <dsp:txXfrm>
        <a:off x="1198371" y="452350"/>
        <a:ext cx="2127668" cy="902647"/>
      </dsp:txXfrm>
    </dsp:sp>
    <dsp:sp modelId="{21BAF191-1B37-47AD-AB42-8DF30DF485DF}">
      <dsp:nvSpPr>
        <dsp:cNvPr id="0" name=""/>
        <dsp:cNvSpPr/>
      </dsp:nvSpPr>
      <dsp:spPr>
        <a:xfrm>
          <a:off x="3696770" y="452350"/>
          <a:ext cx="902647" cy="9026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9A752E-3D24-492B-8992-6679482E20F4}">
      <dsp:nvSpPr>
        <dsp:cNvPr id="0" name=""/>
        <dsp:cNvSpPr/>
      </dsp:nvSpPr>
      <dsp:spPr>
        <a:xfrm>
          <a:off x="3886325" y="641906"/>
          <a:ext cx="523535" cy="5235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15FF3-B85F-4559-B8E7-15F060BC06BE}">
      <dsp:nvSpPr>
        <dsp:cNvPr id="0" name=""/>
        <dsp:cNvSpPr/>
      </dsp:nvSpPr>
      <dsp:spPr>
        <a:xfrm>
          <a:off x="4792841" y="452350"/>
          <a:ext cx="2127668" cy="9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b="1" kern="1200"/>
            <a:t>Analyze Results</a:t>
          </a:r>
          <a:endParaRPr lang="en-US" sz="1900" kern="1200"/>
        </a:p>
      </dsp:txBody>
      <dsp:txXfrm>
        <a:off x="4792841" y="452350"/>
        <a:ext cx="2127668" cy="902647"/>
      </dsp:txXfrm>
    </dsp:sp>
    <dsp:sp modelId="{F78B1AFF-0E8F-4797-B081-0986B8804D15}">
      <dsp:nvSpPr>
        <dsp:cNvPr id="0" name=""/>
        <dsp:cNvSpPr/>
      </dsp:nvSpPr>
      <dsp:spPr>
        <a:xfrm>
          <a:off x="102300" y="2285526"/>
          <a:ext cx="902647" cy="9026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C3CA12-1107-410B-BBA2-0E9D851DAFA0}">
      <dsp:nvSpPr>
        <dsp:cNvPr id="0" name=""/>
        <dsp:cNvSpPr/>
      </dsp:nvSpPr>
      <dsp:spPr>
        <a:xfrm>
          <a:off x="291856" y="2475082"/>
          <a:ext cx="523535" cy="5235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968E0A-7748-4653-9A1F-5582CEBFA0D3}">
      <dsp:nvSpPr>
        <dsp:cNvPr id="0" name=""/>
        <dsp:cNvSpPr/>
      </dsp:nvSpPr>
      <dsp:spPr>
        <a:xfrm>
          <a:off x="1198371" y="2285526"/>
          <a:ext cx="2127668" cy="9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b="1" kern="1200"/>
            <a:t>View Citation Overview</a:t>
          </a:r>
          <a:endParaRPr lang="en-US" sz="1900" kern="1200"/>
        </a:p>
      </dsp:txBody>
      <dsp:txXfrm>
        <a:off x="1198371" y="2285526"/>
        <a:ext cx="2127668" cy="902647"/>
      </dsp:txXfrm>
    </dsp:sp>
    <dsp:sp modelId="{D8185064-94E2-4734-9D52-83333AD238AF}">
      <dsp:nvSpPr>
        <dsp:cNvPr id="0" name=""/>
        <dsp:cNvSpPr/>
      </dsp:nvSpPr>
      <dsp:spPr>
        <a:xfrm>
          <a:off x="3696770" y="2285526"/>
          <a:ext cx="902647" cy="9026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F6B3E5-BFFD-4CE7-BC64-3DE0946099EB}">
      <dsp:nvSpPr>
        <dsp:cNvPr id="0" name=""/>
        <dsp:cNvSpPr/>
      </dsp:nvSpPr>
      <dsp:spPr>
        <a:xfrm>
          <a:off x="3886325" y="2475082"/>
          <a:ext cx="523535" cy="5235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F23858-36ED-4442-8DE8-61596EE2A1A4}">
      <dsp:nvSpPr>
        <dsp:cNvPr id="0" name=""/>
        <dsp:cNvSpPr/>
      </dsp:nvSpPr>
      <dsp:spPr>
        <a:xfrm>
          <a:off x="4792841" y="2285526"/>
          <a:ext cx="2127668" cy="9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b="1" kern="1200"/>
            <a:t>Browse Source &amp; Compare Journals</a:t>
          </a:r>
          <a:endParaRPr lang="en-US" sz="1900" kern="1200"/>
        </a:p>
      </dsp:txBody>
      <dsp:txXfrm>
        <a:off x="4792841" y="2285526"/>
        <a:ext cx="2127668" cy="902647"/>
      </dsp:txXfrm>
    </dsp:sp>
    <dsp:sp modelId="{F51A10AA-6B0C-4CCE-BF43-1DA39DB75EE7}">
      <dsp:nvSpPr>
        <dsp:cNvPr id="0" name=""/>
        <dsp:cNvSpPr/>
      </dsp:nvSpPr>
      <dsp:spPr>
        <a:xfrm>
          <a:off x="102300" y="4118702"/>
          <a:ext cx="902647" cy="9026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4763C4-FEDA-4C41-A33F-39E55CF2C259}">
      <dsp:nvSpPr>
        <dsp:cNvPr id="0" name=""/>
        <dsp:cNvSpPr/>
      </dsp:nvSpPr>
      <dsp:spPr>
        <a:xfrm>
          <a:off x="291856" y="4308258"/>
          <a:ext cx="523535" cy="5235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37C7E-FEF7-4F06-BCB3-C46F0567C8AB}">
      <dsp:nvSpPr>
        <dsp:cNvPr id="0" name=""/>
        <dsp:cNvSpPr/>
      </dsp:nvSpPr>
      <dsp:spPr>
        <a:xfrm>
          <a:off x="1198371" y="4118702"/>
          <a:ext cx="2127668" cy="9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b="1" kern="1200"/>
            <a:t>Scopus Profiles – Analyze Author output</a:t>
          </a:r>
          <a:endParaRPr lang="en-US" sz="1900" kern="1200"/>
        </a:p>
      </dsp:txBody>
      <dsp:txXfrm>
        <a:off x="1198371" y="4118702"/>
        <a:ext cx="2127668" cy="90264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490C3F89-9EEE-3E45-AE7F-64ACDFA01E69}" type="datetimeFigureOut">
              <a:rPr lang="en-US" smtClean="0"/>
              <a:t>10/19/22</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6526C6A7-05C4-6849-9926-86C22E1164AC}" type="slidenum">
              <a:rPr lang="en-US" smtClean="0"/>
              <a:t>‹#›</a:t>
            </a:fld>
            <a:endParaRPr lang="en-US"/>
          </a:p>
        </p:txBody>
      </p:sp>
    </p:spTree>
    <p:extLst>
      <p:ext uri="{BB962C8B-B14F-4D97-AF65-F5344CB8AC3E}">
        <p14:creationId xmlns:p14="http://schemas.microsoft.com/office/powerpoint/2010/main" val="2689768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559907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t>OSF</a:t>
            </a:r>
            <a:r>
              <a:rPr lang="en-US" b="1" dirty="0"/>
              <a:t> </a:t>
            </a:r>
            <a:r>
              <a:rPr lang="en-US" dirty="0"/>
              <a:t>is a research collaboration platform that is freely available to all researchers. It allows for the management and sharing of research projects at all stages of research. It is capable of integrating with many tools and services you already use such as</a:t>
            </a:r>
            <a:r>
              <a:rPr lang="en-US" b="1" dirty="0"/>
              <a:t> Box, </a:t>
            </a:r>
            <a:r>
              <a:rPr lang="en-US" b="1" dirty="0" err="1"/>
              <a:t>Github</a:t>
            </a:r>
            <a:r>
              <a:rPr lang="en-US" b="1" dirty="0"/>
              <a:t>, Google Drive</a:t>
            </a:r>
            <a:r>
              <a:rPr lang="en-US" dirty="0"/>
              <a:t>, and many others so that you can continue to work within your existing workflow. Even though it has "open" in the name, projects on the OSF are </a:t>
            </a:r>
            <a:r>
              <a:rPr lang="en-US" b="1" dirty="0"/>
              <a:t>private by default </a:t>
            </a:r>
            <a:r>
              <a:rPr lang="en-US" dirty="0"/>
              <a:t>and making them open is optional. </a:t>
            </a:r>
          </a:p>
          <a:p>
            <a:pPr algn="l"/>
            <a:endParaRPr lang="en-US" b="1" dirty="0"/>
          </a:p>
          <a:p>
            <a:pPr marL="171844" indent="-171844">
              <a:buFont typeface="Arial" panose="020B0604020202020204" pitchFamily="34" charset="0"/>
              <a:buChar char="•"/>
            </a:pPr>
            <a:r>
              <a:rPr lang="en-US" b="1" dirty="0"/>
              <a:t>Organize </a:t>
            </a:r>
            <a:r>
              <a:rPr lang="en-US" dirty="0"/>
              <a:t>and </a:t>
            </a:r>
            <a:r>
              <a:rPr lang="en-US" b="1" dirty="0"/>
              <a:t>optionally share </a:t>
            </a:r>
            <a:r>
              <a:rPr lang="en-US" dirty="0"/>
              <a:t>all the files for a paper.</a:t>
            </a:r>
          </a:p>
          <a:p>
            <a:pPr marL="171844" indent="-171844">
              <a:buFont typeface="Arial" panose="020B0604020202020204" pitchFamily="34" charset="0"/>
              <a:buChar char="•"/>
            </a:pPr>
            <a:endParaRPr lang="en-US" dirty="0"/>
          </a:p>
          <a:p>
            <a:pPr marL="171844" indent="-171844">
              <a:buFont typeface="Arial" panose="020B0604020202020204" pitchFamily="34" charset="0"/>
              <a:buChar char="•"/>
            </a:pPr>
            <a:r>
              <a:rPr lang="en-US" dirty="0"/>
              <a:t>Set up a </a:t>
            </a:r>
            <a:r>
              <a:rPr lang="en-US" b="1" dirty="0"/>
              <a:t>lab page</a:t>
            </a:r>
          </a:p>
          <a:p>
            <a:pPr marL="171844" indent="-171844">
              <a:buFont typeface="Arial" panose="020B0604020202020204" pitchFamily="34" charset="0"/>
              <a:buChar char="•"/>
            </a:pPr>
            <a:endParaRPr lang="en-US" b="1" dirty="0"/>
          </a:p>
          <a:p>
            <a:pPr marL="171844" indent="-171844">
              <a:buFont typeface="Arial" panose="020B0604020202020204" pitchFamily="34" charset="0"/>
              <a:buChar char="•"/>
            </a:pPr>
            <a:r>
              <a:rPr lang="en-US" b="1" dirty="0"/>
              <a:t>Share </a:t>
            </a:r>
            <a:r>
              <a:rPr lang="en-US" dirty="0"/>
              <a:t>documents, data, and code with </a:t>
            </a:r>
            <a:r>
              <a:rPr lang="en-US" b="1" dirty="0"/>
              <a:t>collaborators</a:t>
            </a:r>
          </a:p>
          <a:p>
            <a:pPr marL="171844" indent="-171844">
              <a:buFont typeface="Arial" panose="020B0604020202020204" pitchFamily="34" charset="0"/>
              <a:buChar char="•"/>
            </a:pPr>
            <a:endParaRPr lang="en-US" b="1" dirty="0"/>
          </a:p>
          <a:p>
            <a:pPr marL="171844" indent="-171844">
              <a:buFont typeface="Arial" panose="020B0604020202020204" pitchFamily="34" charset="0"/>
              <a:buChar char="•"/>
            </a:pPr>
            <a:r>
              <a:rPr lang="en-US" b="1" dirty="0"/>
              <a:t>Electronic lab notebook</a:t>
            </a:r>
          </a:p>
          <a:p>
            <a:pPr marL="171844" indent="-171844">
              <a:buFont typeface="Arial" panose="020B0604020202020204" pitchFamily="34" charset="0"/>
              <a:buChar char="•"/>
            </a:pPr>
            <a:endParaRPr lang="en-US" b="1" dirty="0"/>
          </a:p>
          <a:p>
            <a:pPr marL="171844" indent="-171844">
              <a:buFont typeface="Arial" panose="020B0604020202020204" pitchFamily="34" charset="0"/>
              <a:buChar char="•"/>
            </a:pPr>
            <a:r>
              <a:rPr lang="en-US" b="1" dirty="0"/>
              <a:t>Workshop or conference page</a:t>
            </a:r>
            <a:endParaRPr lang="en-US" dirty="0"/>
          </a:p>
          <a:p>
            <a:pPr marL="171844" indent="-1718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9029AD9-300F-5742-A560-974F905E7F49}" type="slidenum">
              <a:rPr lang="en-US" smtClean="0"/>
              <a:pPr/>
              <a:t>6</a:t>
            </a:fld>
            <a:endParaRPr lang="en-US" dirty="0"/>
          </a:p>
        </p:txBody>
      </p:sp>
    </p:spTree>
    <p:extLst>
      <p:ext uri="{BB962C8B-B14F-4D97-AF65-F5344CB8AC3E}">
        <p14:creationId xmlns:p14="http://schemas.microsoft.com/office/powerpoint/2010/main" val="2516072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indent="-171844">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69029AD9-300F-5742-A560-974F905E7F49}" type="slidenum">
              <a:rPr lang="en-US" smtClean="0"/>
              <a:pPr/>
              <a:t>7</a:t>
            </a:fld>
            <a:endParaRPr lang="en-US" dirty="0"/>
          </a:p>
        </p:txBody>
      </p:sp>
    </p:spTree>
    <p:extLst>
      <p:ext uri="{BB962C8B-B14F-4D97-AF65-F5344CB8AC3E}">
        <p14:creationId xmlns:p14="http://schemas.microsoft.com/office/powerpoint/2010/main" val="570450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indent="-171844">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69029AD9-300F-5742-A560-974F905E7F49}" type="slidenum">
              <a:rPr lang="en-US" smtClean="0"/>
              <a:pPr/>
              <a:t>8</a:t>
            </a:fld>
            <a:endParaRPr lang="en-US" dirty="0"/>
          </a:p>
        </p:txBody>
      </p:sp>
    </p:spTree>
    <p:extLst>
      <p:ext uri="{BB962C8B-B14F-4D97-AF65-F5344CB8AC3E}">
        <p14:creationId xmlns:p14="http://schemas.microsoft.com/office/powerpoint/2010/main" val="2115877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indent="-171844">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69029AD9-300F-5742-A560-974F905E7F49}" type="slidenum">
              <a:rPr lang="en-US" smtClean="0"/>
              <a:pPr/>
              <a:t>9</a:t>
            </a:fld>
            <a:endParaRPr lang="en-US" dirty="0"/>
          </a:p>
        </p:txBody>
      </p:sp>
    </p:spTree>
    <p:extLst>
      <p:ext uri="{BB962C8B-B14F-4D97-AF65-F5344CB8AC3E}">
        <p14:creationId xmlns:p14="http://schemas.microsoft.com/office/powerpoint/2010/main" val="2725882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indent="-171844">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69029AD9-300F-5742-A560-974F905E7F49}" type="slidenum">
              <a:rPr lang="en-US" smtClean="0"/>
              <a:pPr/>
              <a:t>10</a:t>
            </a:fld>
            <a:endParaRPr lang="en-US" dirty="0"/>
          </a:p>
        </p:txBody>
      </p:sp>
    </p:spTree>
    <p:extLst>
      <p:ext uri="{BB962C8B-B14F-4D97-AF65-F5344CB8AC3E}">
        <p14:creationId xmlns:p14="http://schemas.microsoft.com/office/powerpoint/2010/main" val="4222430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indent="-171844">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69029AD9-300F-5742-A560-974F905E7F49}" type="slidenum">
              <a:rPr lang="en-US" smtClean="0"/>
              <a:pPr/>
              <a:t>15</a:t>
            </a:fld>
            <a:endParaRPr lang="en-US" dirty="0"/>
          </a:p>
        </p:txBody>
      </p:sp>
    </p:spTree>
    <p:extLst>
      <p:ext uri="{BB962C8B-B14F-4D97-AF65-F5344CB8AC3E}">
        <p14:creationId xmlns:p14="http://schemas.microsoft.com/office/powerpoint/2010/main" val="1871820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10/19/22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7010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10/19/22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33944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10/19/22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1953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3ECD28EB-0F79-8747-979A-E7557DBDECF7}"/>
              </a:ext>
            </a:extLst>
          </p:cNvPr>
          <p:cNvSpPr/>
          <p:nvPr userDrawn="1"/>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9" name="Rectangle 8">
            <a:extLst>
              <a:ext uri="{FF2B5EF4-FFF2-40B4-BE49-F238E27FC236}">
                <a16:creationId xmlns:a16="http://schemas.microsoft.com/office/drawing/2014/main" id="{D6163EE6-1C89-794D-BD00-6AC836FBC555}"/>
              </a:ext>
            </a:extLst>
          </p:cNvPr>
          <p:cNvSpPr/>
          <p:nvPr userDrawn="1"/>
        </p:nvSpPr>
        <p:spPr>
          <a:xfrm>
            <a:off x="0" y="0"/>
            <a:ext cx="7936865"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a:p>
        </p:txBody>
      </p:sp>
      <p:sp>
        <p:nvSpPr>
          <p:cNvPr id="11" name="object 3">
            <a:extLst>
              <a:ext uri="{FF2B5EF4-FFF2-40B4-BE49-F238E27FC236}">
                <a16:creationId xmlns:a16="http://schemas.microsoft.com/office/drawing/2014/main" id="{6994419A-7EB6-4E49-8B48-8826EEB24F32}"/>
              </a:ext>
            </a:extLst>
          </p:cNvPr>
          <p:cNvSpPr/>
          <p:nvPr userDrawn="1"/>
        </p:nvSpPr>
        <p:spPr>
          <a:xfrm>
            <a:off x="7937278" y="1"/>
            <a:ext cx="10351135" cy="4582795"/>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pic>
        <p:nvPicPr>
          <p:cNvPr id="12" name="Picture 11" descr="Text&#10;&#10;Description automatically generated">
            <a:extLst>
              <a:ext uri="{FF2B5EF4-FFF2-40B4-BE49-F238E27FC236}">
                <a16:creationId xmlns:a16="http://schemas.microsoft.com/office/drawing/2014/main" id="{733080A3-0B6D-864E-84BC-2266D602A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3748647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2_Title Only">
    <p:bg>
      <p:bgPr>
        <a:solidFill>
          <a:schemeClr val="bg1"/>
        </a:solidFill>
        <a:effectLst/>
      </p:bgPr>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0906695D-65B3-FC43-A08D-C6D6BE7775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9" name="object 2">
            <a:extLst>
              <a:ext uri="{FF2B5EF4-FFF2-40B4-BE49-F238E27FC236}">
                <a16:creationId xmlns:a16="http://schemas.microsoft.com/office/drawing/2014/main" id="{B08C790B-6510-3F47-9AC2-E90D28EE7B5B}"/>
              </a:ext>
            </a:extLst>
          </p:cNvPr>
          <p:cNvSpPr/>
          <p:nvPr userDrawn="1"/>
        </p:nvSpPr>
        <p:spPr>
          <a:xfrm>
            <a:off x="8356958" y="5"/>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1D5287"/>
          </a:solidFill>
        </p:spPr>
        <p:txBody>
          <a:bodyPr wrap="square" lIns="0" tIns="0" rIns="0" bIns="0" rtlCol="0"/>
          <a:lstStyle/>
          <a:p>
            <a:endParaRPr/>
          </a:p>
        </p:txBody>
      </p:sp>
      <p:sp>
        <p:nvSpPr>
          <p:cNvPr id="10" name="object 3">
            <a:extLst>
              <a:ext uri="{FF2B5EF4-FFF2-40B4-BE49-F238E27FC236}">
                <a16:creationId xmlns:a16="http://schemas.microsoft.com/office/drawing/2014/main" id="{BFB7F85A-39B9-0942-8C2D-B3106E4C176B}"/>
              </a:ext>
            </a:extLst>
          </p:cNvPr>
          <p:cNvSpPr/>
          <p:nvPr userDrawn="1"/>
        </p:nvSpPr>
        <p:spPr>
          <a:xfrm>
            <a:off x="0" y="6"/>
            <a:ext cx="8357234" cy="10287000"/>
          </a:xfrm>
          <a:custGeom>
            <a:avLst/>
            <a:gdLst/>
            <a:ahLst/>
            <a:cxnLst/>
            <a:rect l="l" t="t" r="r" b="b"/>
            <a:pathLst>
              <a:path w="8357234" h="10287000">
                <a:moveTo>
                  <a:pt x="0" y="10286993"/>
                </a:moveTo>
                <a:lnTo>
                  <a:pt x="0" y="0"/>
                </a:lnTo>
                <a:lnTo>
                  <a:pt x="8356958" y="0"/>
                </a:lnTo>
                <a:lnTo>
                  <a:pt x="8356958" y="10286993"/>
                </a:lnTo>
                <a:lnTo>
                  <a:pt x="0" y="10286993"/>
                </a:lnTo>
                <a:close/>
              </a:path>
            </a:pathLst>
          </a:custGeom>
          <a:solidFill>
            <a:srgbClr val="0C234A"/>
          </a:solidFill>
        </p:spPr>
        <p:txBody>
          <a:bodyPr wrap="square" lIns="0" tIns="0" rIns="0" bIns="0" rtlCol="0"/>
          <a:lstStyle/>
          <a:p>
            <a:endParaRPr/>
          </a:p>
        </p:txBody>
      </p:sp>
      <p:pic>
        <p:nvPicPr>
          <p:cNvPr id="11" name="Picture 10" descr="Text&#10;&#10;Description automatically generated">
            <a:extLst>
              <a:ext uri="{FF2B5EF4-FFF2-40B4-BE49-F238E27FC236}">
                <a16:creationId xmlns:a16="http://schemas.microsoft.com/office/drawing/2014/main" id="{412D66E2-0782-8549-9A5B-E72C595422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2" name="object 8">
            <a:extLst>
              <a:ext uri="{FF2B5EF4-FFF2-40B4-BE49-F238E27FC236}">
                <a16:creationId xmlns:a16="http://schemas.microsoft.com/office/drawing/2014/main" id="{8D35E50F-0968-0F4F-A352-2A8A713D8400}"/>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171624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a:p>
        </p:txBody>
      </p:sp>
    </p:spTree>
    <p:extLst>
      <p:ext uri="{BB962C8B-B14F-4D97-AF65-F5344CB8AC3E}">
        <p14:creationId xmlns:p14="http://schemas.microsoft.com/office/powerpoint/2010/main" val="931434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EC7F6FC-8C17-7944-97E1-591457593D14}"/>
              </a:ext>
            </a:extLst>
          </p:cNvPr>
          <p:cNvSpPr/>
          <p:nvPr userDrawn="1"/>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0" name="Rectangle 9">
            <a:extLst>
              <a:ext uri="{FF2B5EF4-FFF2-40B4-BE49-F238E27FC236}">
                <a16:creationId xmlns:a16="http://schemas.microsoft.com/office/drawing/2014/main" id="{A73A0462-D5A9-7244-9A95-E7CFDFD19696}"/>
              </a:ext>
            </a:extLst>
          </p:cNvPr>
          <p:cNvSpPr/>
          <p:nvPr userDrawn="1"/>
        </p:nvSpPr>
        <p:spPr>
          <a:xfrm>
            <a:off x="0" y="0"/>
            <a:ext cx="7936865"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a:p>
        </p:txBody>
      </p:sp>
      <p:sp>
        <p:nvSpPr>
          <p:cNvPr id="8" name="object 3">
            <a:extLst>
              <a:ext uri="{FF2B5EF4-FFF2-40B4-BE49-F238E27FC236}">
                <a16:creationId xmlns:a16="http://schemas.microsoft.com/office/drawing/2014/main" id="{5BCED2B4-9C62-1741-850A-BB0C9F2FF04B}"/>
              </a:ext>
            </a:extLst>
          </p:cNvPr>
          <p:cNvSpPr/>
          <p:nvPr userDrawn="1"/>
        </p:nvSpPr>
        <p:spPr>
          <a:xfrm>
            <a:off x="7937278" y="1"/>
            <a:ext cx="10351135" cy="4582795"/>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pic>
        <p:nvPicPr>
          <p:cNvPr id="5" name="Picture 4" descr="Text&#10;&#10;Description automatically generated">
            <a:extLst>
              <a:ext uri="{FF2B5EF4-FFF2-40B4-BE49-F238E27FC236}">
                <a16:creationId xmlns:a16="http://schemas.microsoft.com/office/drawing/2014/main" id="{824AF3BA-2B73-1347-AD9B-CF9907788D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3EE0907E-A8AC-4847-8321-82CCBB044145}"/>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1" name="Rectangle 10">
            <a:extLst>
              <a:ext uri="{FF2B5EF4-FFF2-40B4-BE49-F238E27FC236}">
                <a16:creationId xmlns:a16="http://schemas.microsoft.com/office/drawing/2014/main" id="{24363E3A-D571-AB49-937F-6846F4E57CED}"/>
              </a:ext>
            </a:extLst>
          </p:cNvPr>
          <p:cNvSpPr/>
          <p:nvPr userDrawn="1"/>
        </p:nvSpPr>
        <p:spPr>
          <a:xfrm>
            <a:off x="0" y="0"/>
            <a:ext cx="42607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6C0AAA4A-44AF-9944-84ED-5D784BAD3C43}"/>
              </a:ext>
            </a:extLst>
          </p:cNvPr>
          <p:cNvSpPr/>
          <p:nvPr userDrawn="1"/>
        </p:nvSpPr>
        <p:spPr>
          <a:xfrm>
            <a:off x="4260713" y="1028700"/>
            <a:ext cx="13001625" cy="1447800"/>
          </a:xfrm>
          <a:custGeom>
            <a:avLst/>
            <a:gdLst/>
            <a:ahLst/>
            <a:cxnLst/>
            <a:rect l="l" t="t" r="r" b="b"/>
            <a:pathLst>
              <a:path w="13001625" h="1447800">
                <a:moveTo>
                  <a:pt x="13001623" y="1447799"/>
                </a:moveTo>
                <a:lnTo>
                  <a:pt x="0" y="1447799"/>
                </a:lnTo>
                <a:lnTo>
                  <a:pt x="0" y="0"/>
                </a:lnTo>
                <a:lnTo>
                  <a:pt x="13001623" y="0"/>
                </a:lnTo>
                <a:lnTo>
                  <a:pt x="13001623" y="1447799"/>
                </a:lnTo>
                <a:close/>
              </a:path>
            </a:pathLst>
          </a:custGeom>
          <a:solidFill>
            <a:srgbClr val="1D5287"/>
          </a:solidFill>
        </p:spPr>
        <p:txBody>
          <a:bodyPr wrap="square" lIns="0" tIns="0" rIns="0" bIns="0" rtlCol="0"/>
          <a:lstStyle/>
          <a:p>
            <a:endParaRPr/>
          </a:p>
        </p:txBody>
      </p:sp>
      <p:pic>
        <p:nvPicPr>
          <p:cNvPr id="5" name="Picture 4" descr="Text&#10;&#10;Description automatically generated">
            <a:extLst>
              <a:ext uri="{FF2B5EF4-FFF2-40B4-BE49-F238E27FC236}">
                <a16:creationId xmlns:a16="http://schemas.microsoft.com/office/drawing/2014/main" id="{8A6F8AB2-0573-A04E-91E0-8DC43EDEAD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719AF54F-075F-FF46-8772-069185BE6901}"/>
              </a:ext>
            </a:extLst>
          </p:cNvPr>
          <p:cNvSpPr/>
          <p:nvPr userDrawn="1"/>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9EB"/>
          </a:solidFill>
        </p:spPr>
        <p:txBody>
          <a:bodyPr wrap="square" lIns="0" tIns="0" rIns="0" bIns="0" rtlCol="0"/>
          <a:lstStyle/>
          <a:p>
            <a:endParaRPr dirty="0"/>
          </a:p>
        </p:txBody>
      </p:sp>
      <p:sp>
        <p:nvSpPr>
          <p:cNvPr id="9" name="object 7">
            <a:extLst>
              <a:ext uri="{FF2B5EF4-FFF2-40B4-BE49-F238E27FC236}">
                <a16:creationId xmlns:a16="http://schemas.microsoft.com/office/drawing/2014/main" id="{10FA886B-C26D-C044-A54D-29B866EFF6A2}"/>
              </a:ext>
            </a:extLst>
          </p:cNvPr>
          <p:cNvSpPr txBox="1"/>
          <p:nvPr userDrawn="1"/>
        </p:nvSpPr>
        <p:spPr>
          <a:xfrm>
            <a:off x="1016000" y="9413147"/>
            <a:ext cx="2559685" cy="299720"/>
          </a:xfrm>
          <a:prstGeom prst="rect">
            <a:avLst/>
          </a:prstGeom>
        </p:spPr>
        <p:txBody>
          <a:bodyPr vert="horz" wrap="square" lIns="0" tIns="12700" rIns="0" bIns="0" rtlCol="0">
            <a:noAutofit/>
          </a:bodyPr>
          <a:lstStyle/>
          <a:p>
            <a:pPr marL="12700">
              <a:lnSpc>
                <a:spcPct val="100000"/>
              </a:lnSpc>
              <a:spcBef>
                <a:spcPts val="100"/>
              </a:spcBef>
            </a:pPr>
            <a:r>
              <a:rPr sz="1800" spc="-30" dirty="0">
                <a:solidFill>
                  <a:srgbClr val="0C234B"/>
                </a:solidFill>
                <a:latin typeface="Calibri" panose="020F0502020204030204" pitchFamily="34" charset="0"/>
                <a:cs typeface="Calibri" panose="020F0502020204030204" pitchFamily="34" charset="0"/>
              </a:rPr>
              <a:t>The</a:t>
            </a:r>
            <a:r>
              <a:rPr sz="1800" spc="-75" dirty="0">
                <a:solidFill>
                  <a:srgbClr val="0C234B"/>
                </a:solidFill>
                <a:latin typeface="Calibri" panose="020F0502020204030204" pitchFamily="34" charset="0"/>
                <a:cs typeface="Calibri" panose="020F0502020204030204" pitchFamily="34" charset="0"/>
              </a:rPr>
              <a:t> </a:t>
            </a:r>
            <a:r>
              <a:rPr sz="1800" spc="-10" dirty="0">
                <a:solidFill>
                  <a:srgbClr val="0C234B"/>
                </a:solidFill>
                <a:latin typeface="Calibri" panose="020F0502020204030204" pitchFamily="34" charset="0"/>
                <a:cs typeface="Calibri" panose="020F0502020204030204" pitchFamily="34" charset="0"/>
              </a:rPr>
              <a:t>University</a:t>
            </a:r>
            <a:r>
              <a:rPr sz="1800" spc="-70" dirty="0">
                <a:solidFill>
                  <a:srgbClr val="0C234B"/>
                </a:solidFill>
                <a:latin typeface="Calibri" panose="020F0502020204030204" pitchFamily="34" charset="0"/>
                <a:cs typeface="Calibri" panose="020F0502020204030204" pitchFamily="34" charset="0"/>
              </a:rPr>
              <a:t> </a:t>
            </a:r>
            <a:r>
              <a:rPr sz="1800" spc="75" dirty="0">
                <a:solidFill>
                  <a:srgbClr val="0C234B"/>
                </a:solidFill>
                <a:latin typeface="Calibri" panose="020F0502020204030204" pitchFamily="34" charset="0"/>
                <a:cs typeface="Calibri" panose="020F0502020204030204" pitchFamily="34" charset="0"/>
              </a:rPr>
              <a:t>of</a:t>
            </a:r>
            <a:r>
              <a:rPr sz="1800" spc="-70" dirty="0">
                <a:solidFill>
                  <a:srgbClr val="0C234B"/>
                </a:solidFill>
                <a:latin typeface="Calibri" panose="020F0502020204030204" pitchFamily="34" charset="0"/>
                <a:cs typeface="Calibri" panose="020F0502020204030204" pitchFamily="34" charset="0"/>
              </a:rPr>
              <a:t> </a:t>
            </a:r>
            <a:r>
              <a:rPr sz="1800" dirty="0">
                <a:solidFill>
                  <a:srgbClr val="0C234B"/>
                </a:solidFill>
                <a:latin typeface="Calibri" panose="020F0502020204030204" pitchFamily="34" charset="0"/>
                <a:cs typeface="Calibri" panose="020F0502020204030204" pitchFamily="34" charset="0"/>
              </a:rPr>
              <a:t>Arizona</a:t>
            </a:r>
          </a:p>
        </p:txBody>
      </p:sp>
      <p:sp>
        <p:nvSpPr>
          <p:cNvPr id="10" name="object 9">
            <a:extLst>
              <a:ext uri="{FF2B5EF4-FFF2-40B4-BE49-F238E27FC236}">
                <a16:creationId xmlns:a16="http://schemas.microsoft.com/office/drawing/2014/main" id="{694AE4D5-3051-0F4C-A2AA-E27913D06382}"/>
              </a:ext>
            </a:extLst>
          </p:cNvPr>
          <p:cNvSpPr/>
          <p:nvPr userDrawn="1"/>
        </p:nvSpPr>
        <p:spPr>
          <a:xfrm>
            <a:off x="1028700" y="9228780"/>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8" name="object 3">
            <a:extLst>
              <a:ext uri="{FF2B5EF4-FFF2-40B4-BE49-F238E27FC236}">
                <a16:creationId xmlns:a16="http://schemas.microsoft.com/office/drawing/2014/main" id="{BF9809E4-D569-0942-8426-B781571A7513}"/>
              </a:ext>
            </a:extLst>
          </p:cNvPr>
          <p:cNvSpPr/>
          <p:nvPr userDrawn="1"/>
        </p:nvSpPr>
        <p:spPr>
          <a:xfrm>
            <a:off x="0" y="2"/>
            <a:ext cx="10332085" cy="4582795"/>
          </a:xfrm>
          <a:custGeom>
            <a:avLst/>
            <a:gdLst/>
            <a:ahLst/>
            <a:cxnLst/>
            <a:rect l="l" t="t" r="r" b="b"/>
            <a:pathLst>
              <a:path w="10332085" h="4582795">
                <a:moveTo>
                  <a:pt x="0" y="0"/>
                </a:moveTo>
                <a:lnTo>
                  <a:pt x="10331905" y="0"/>
                </a:lnTo>
                <a:lnTo>
                  <a:pt x="10331905" y="4582328"/>
                </a:lnTo>
                <a:lnTo>
                  <a:pt x="0" y="4582328"/>
                </a:lnTo>
                <a:lnTo>
                  <a:pt x="0" y="0"/>
                </a:lnTo>
                <a:close/>
              </a:path>
            </a:pathLst>
          </a:custGeom>
          <a:solidFill>
            <a:srgbClr val="0C234A"/>
          </a:solidFill>
        </p:spPr>
        <p:txBody>
          <a:bodyPr wrap="square" lIns="0" tIns="0" rIns="0" bIns="0" rtlCol="0"/>
          <a:lstStyle/>
          <a:p>
            <a:endParaRPr/>
          </a:p>
        </p:txBody>
      </p:sp>
      <p:sp>
        <p:nvSpPr>
          <p:cNvPr id="12" name="Rectangle 11">
            <a:extLst>
              <a:ext uri="{FF2B5EF4-FFF2-40B4-BE49-F238E27FC236}">
                <a16:creationId xmlns:a16="http://schemas.microsoft.com/office/drawing/2014/main" id="{8262953E-7482-ED49-9393-5DC021B86151}"/>
              </a:ext>
            </a:extLst>
          </p:cNvPr>
          <p:cNvSpPr/>
          <p:nvPr userDrawn="1"/>
        </p:nvSpPr>
        <p:spPr>
          <a:xfrm>
            <a:off x="10332085" y="0"/>
            <a:ext cx="7946390"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8B2CC98-4E6B-CE45-B796-C62A1890F4F1}"/>
              </a:ext>
            </a:extLst>
          </p:cNvPr>
          <p:cNvSpPr/>
          <p:nvPr userDrawn="1"/>
        </p:nvSpPr>
        <p:spPr>
          <a:xfrm>
            <a:off x="0" y="3476398"/>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sp>
        <p:nvSpPr>
          <p:cNvPr id="6" name="object 3">
            <a:extLst>
              <a:ext uri="{FF2B5EF4-FFF2-40B4-BE49-F238E27FC236}">
                <a16:creationId xmlns:a16="http://schemas.microsoft.com/office/drawing/2014/main" id="{777E45F6-F50A-FE46-B9F2-4463B0E9B4B8}"/>
              </a:ext>
            </a:extLst>
          </p:cNvPr>
          <p:cNvSpPr/>
          <p:nvPr userDrawn="1"/>
        </p:nvSpPr>
        <p:spPr>
          <a:xfrm>
            <a:off x="0" y="0"/>
            <a:ext cx="18288000" cy="3476625"/>
          </a:xfrm>
          <a:custGeom>
            <a:avLst/>
            <a:gdLst/>
            <a:ahLst/>
            <a:cxnLst/>
            <a:rect l="l" t="t" r="r" b="b"/>
            <a:pathLst>
              <a:path w="18288000" h="3476625">
                <a:moveTo>
                  <a:pt x="0" y="0"/>
                </a:moveTo>
                <a:lnTo>
                  <a:pt x="18287999" y="0"/>
                </a:lnTo>
                <a:lnTo>
                  <a:pt x="18287999" y="3476398"/>
                </a:lnTo>
                <a:lnTo>
                  <a:pt x="0" y="3476398"/>
                </a:lnTo>
                <a:lnTo>
                  <a:pt x="0" y="0"/>
                </a:lnTo>
                <a:close/>
              </a:path>
            </a:pathLst>
          </a:custGeom>
          <a:solidFill>
            <a:srgbClr val="0C234A"/>
          </a:solidFill>
        </p:spPr>
        <p:txBody>
          <a:bodyPr wrap="square" lIns="0" tIns="0" rIns="0" bIns="0" rtlCol="0"/>
          <a:lstStyle/>
          <a:p>
            <a:endParaRPr/>
          </a:p>
        </p:txBody>
      </p:sp>
      <p:sp>
        <p:nvSpPr>
          <p:cNvPr id="9" name="object 8">
            <a:extLst>
              <a:ext uri="{FF2B5EF4-FFF2-40B4-BE49-F238E27FC236}">
                <a16:creationId xmlns:a16="http://schemas.microsoft.com/office/drawing/2014/main" id="{D49EE0DB-F39A-804B-889A-B18F8DAC1F6C}"/>
              </a:ext>
            </a:extLst>
          </p:cNvPr>
          <p:cNvSpPr/>
          <p:nvPr userDrawn="1"/>
        </p:nvSpPr>
        <p:spPr>
          <a:xfrm>
            <a:off x="1031227"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1" name="object 11">
            <a:extLst>
              <a:ext uri="{FF2B5EF4-FFF2-40B4-BE49-F238E27FC236}">
                <a16:creationId xmlns:a16="http://schemas.microsoft.com/office/drawing/2014/main" id="{451D5CC3-3CB4-EE45-A2B5-6B9BE08536E0}"/>
              </a:ext>
            </a:extLst>
          </p:cNvPr>
          <p:cNvSpPr/>
          <p:nvPr userDrawn="1"/>
        </p:nvSpPr>
        <p:spPr>
          <a:xfrm>
            <a:off x="6701848"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2" name="object 14">
            <a:extLst>
              <a:ext uri="{FF2B5EF4-FFF2-40B4-BE49-F238E27FC236}">
                <a16:creationId xmlns:a16="http://schemas.microsoft.com/office/drawing/2014/main" id="{E4E8A1A9-4103-BA4F-80AC-8C5AE1920607}"/>
              </a:ext>
            </a:extLst>
          </p:cNvPr>
          <p:cNvSpPr/>
          <p:nvPr userDrawn="1"/>
        </p:nvSpPr>
        <p:spPr>
          <a:xfrm>
            <a:off x="12369889"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pic>
        <p:nvPicPr>
          <p:cNvPr id="7" name="Picture 6" descr="Text&#10;&#10;Description automatically generated">
            <a:extLst>
              <a:ext uri="{FF2B5EF4-FFF2-40B4-BE49-F238E27FC236}">
                <a16:creationId xmlns:a16="http://schemas.microsoft.com/office/drawing/2014/main" id="{B1156059-1B3B-424B-BCA2-2CE246C9E2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3656128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3" name="Rectangle 2">
            <a:extLst>
              <a:ext uri="{FF2B5EF4-FFF2-40B4-BE49-F238E27FC236}">
                <a16:creationId xmlns:a16="http://schemas.microsoft.com/office/drawing/2014/main" id="{C9FF1148-F945-FF4E-AF98-D1A9453F1A8D}"/>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8E725F9-F0BF-3748-82D7-AA1A33293DB1}"/>
              </a:ext>
            </a:extLst>
          </p:cNvPr>
          <p:cNvCxnSpPr/>
          <p:nvPr userDrawn="1"/>
        </p:nvCxnSpPr>
        <p:spPr>
          <a:xfrm>
            <a:off x="6819886" y="17907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02DD1479-CDD6-7443-A552-3D37B0549836}"/>
              </a:ext>
            </a:extLst>
          </p:cNvPr>
          <p:cNvCxnSpPr/>
          <p:nvPr userDrawn="1"/>
        </p:nvCxnSpPr>
        <p:spPr>
          <a:xfrm>
            <a:off x="6819886" y="78486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8">
            <a:extLst>
              <a:ext uri="{FF2B5EF4-FFF2-40B4-BE49-F238E27FC236}">
                <a16:creationId xmlns:a16="http://schemas.microsoft.com/office/drawing/2014/main" id="{37E17C6B-141D-A547-BBCD-82A962DE0EBF}"/>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10/19/22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3811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9" name="Rectangle 8">
            <a:extLst>
              <a:ext uri="{FF2B5EF4-FFF2-40B4-BE49-F238E27FC236}">
                <a16:creationId xmlns:a16="http://schemas.microsoft.com/office/drawing/2014/main" id="{CA04349D-453A-1040-9A20-75C086DE18C7}"/>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5">
            <a:extLst>
              <a:ext uri="{FF2B5EF4-FFF2-40B4-BE49-F238E27FC236}">
                <a16:creationId xmlns:a16="http://schemas.microsoft.com/office/drawing/2014/main" id="{E2D56677-588E-824B-9308-AA5CB87AB4F2}"/>
              </a:ext>
            </a:extLst>
          </p:cNvPr>
          <p:cNvSpPr/>
          <p:nvPr userDrawn="1"/>
        </p:nvSpPr>
        <p:spPr>
          <a:xfrm>
            <a:off x="3309577" y="5425045"/>
            <a:ext cx="11668125" cy="28575"/>
          </a:xfrm>
          <a:custGeom>
            <a:avLst/>
            <a:gdLst/>
            <a:ahLst/>
            <a:cxnLst/>
            <a:rect l="l" t="t" r="r" b="b"/>
            <a:pathLst>
              <a:path w="11668125" h="28575">
                <a:moveTo>
                  <a:pt x="11668124" y="28574"/>
                </a:moveTo>
                <a:lnTo>
                  <a:pt x="0" y="28574"/>
                </a:lnTo>
                <a:lnTo>
                  <a:pt x="0" y="0"/>
                </a:lnTo>
                <a:lnTo>
                  <a:pt x="11668124" y="0"/>
                </a:lnTo>
                <a:lnTo>
                  <a:pt x="11668124" y="28574"/>
                </a:lnTo>
                <a:close/>
              </a:path>
            </a:pathLst>
          </a:custGeom>
          <a:solidFill>
            <a:srgbClr val="AB0520"/>
          </a:solidFill>
        </p:spPr>
        <p:txBody>
          <a:bodyPr wrap="square" lIns="0" tIns="0" rIns="0" bIns="0" rtlCol="0"/>
          <a:lstStyle/>
          <a:p>
            <a:endParaRPr/>
          </a:p>
        </p:txBody>
      </p:sp>
      <p:sp>
        <p:nvSpPr>
          <p:cNvPr id="11" name="object 8">
            <a:extLst>
              <a:ext uri="{FF2B5EF4-FFF2-40B4-BE49-F238E27FC236}">
                <a16:creationId xmlns:a16="http://schemas.microsoft.com/office/drawing/2014/main" id="{AA8CCCE5-0894-F943-978E-226894E4FA00}"/>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12" name="Picture 11" descr="Text&#10;&#10;Description automatically generated">
            <a:extLst>
              <a:ext uri="{FF2B5EF4-FFF2-40B4-BE49-F238E27FC236}">
                <a16:creationId xmlns:a16="http://schemas.microsoft.com/office/drawing/2014/main" id="{3E063D55-A0C0-FF41-9EB8-00FAD7EE64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1891182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9_Title Only">
    <p:bg>
      <p:bgPr>
        <a:solidFill>
          <a:schemeClr val="bg1"/>
        </a:soli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93E409DA-CD52-F741-8526-F7F630F0B62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2" name="Rectangle 1">
            <a:extLst>
              <a:ext uri="{FF2B5EF4-FFF2-40B4-BE49-F238E27FC236}">
                <a16:creationId xmlns:a16="http://schemas.microsoft.com/office/drawing/2014/main" id="{DDA891A4-40D9-7F45-810F-134BBF20B440}"/>
              </a:ext>
            </a:extLst>
          </p:cNvPr>
          <p:cNvSpPr/>
          <p:nvPr userDrawn="1"/>
        </p:nvSpPr>
        <p:spPr>
          <a:xfrm>
            <a:off x="0" y="0"/>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2ED6D7-03E1-2C40-B6D0-9A0FBED5FBAC}"/>
              </a:ext>
            </a:extLst>
          </p:cNvPr>
          <p:cNvSpPr/>
          <p:nvPr userDrawn="1"/>
        </p:nvSpPr>
        <p:spPr>
          <a:xfrm>
            <a:off x="9155012" y="5174226"/>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308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0_Title Only">
    <p:bg>
      <p:bgPr>
        <a:solidFill>
          <a:schemeClr val="bg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2">
            <a:extLst>
              <a:ext uri="{FF2B5EF4-FFF2-40B4-BE49-F238E27FC236}">
                <a16:creationId xmlns:a16="http://schemas.microsoft.com/office/drawing/2014/main" id="{E1840B04-E4C9-354A-A57D-D7064A7C0C77}"/>
              </a:ext>
            </a:extLst>
          </p:cNvPr>
          <p:cNvSpPr/>
          <p:nvPr userDrawn="1"/>
        </p:nvSpPr>
        <p:spPr>
          <a:xfrm>
            <a:off x="8356958" y="5"/>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1D5287"/>
          </a:solidFill>
        </p:spPr>
        <p:txBody>
          <a:bodyPr wrap="square" lIns="0" tIns="0" rIns="0" bIns="0" rtlCol="0"/>
          <a:lstStyle/>
          <a:p>
            <a:endParaRPr/>
          </a:p>
        </p:txBody>
      </p:sp>
      <p:sp>
        <p:nvSpPr>
          <p:cNvPr id="13" name="object 3">
            <a:extLst>
              <a:ext uri="{FF2B5EF4-FFF2-40B4-BE49-F238E27FC236}">
                <a16:creationId xmlns:a16="http://schemas.microsoft.com/office/drawing/2014/main" id="{D19FF99B-A493-5248-8CF2-202BE703BD7E}"/>
              </a:ext>
            </a:extLst>
          </p:cNvPr>
          <p:cNvSpPr/>
          <p:nvPr userDrawn="1"/>
        </p:nvSpPr>
        <p:spPr>
          <a:xfrm>
            <a:off x="0" y="6"/>
            <a:ext cx="8357234" cy="10287000"/>
          </a:xfrm>
          <a:custGeom>
            <a:avLst/>
            <a:gdLst/>
            <a:ahLst/>
            <a:cxnLst/>
            <a:rect l="l" t="t" r="r" b="b"/>
            <a:pathLst>
              <a:path w="8357234" h="10287000">
                <a:moveTo>
                  <a:pt x="0" y="10286993"/>
                </a:moveTo>
                <a:lnTo>
                  <a:pt x="0" y="0"/>
                </a:lnTo>
                <a:lnTo>
                  <a:pt x="8356958" y="0"/>
                </a:lnTo>
                <a:lnTo>
                  <a:pt x="8356958" y="10286993"/>
                </a:lnTo>
                <a:lnTo>
                  <a:pt x="0" y="10286993"/>
                </a:lnTo>
                <a:close/>
              </a:path>
            </a:pathLst>
          </a:custGeom>
          <a:solidFill>
            <a:srgbClr val="0C234A"/>
          </a:solidFill>
        </p:spPr>
        <p:txBody>
          <a:bodyPr wrap="square" lIns="0" tIns="0" rIns="0" bIns="0" rtlCol="0"/>
          <a:lstStyle/>
          <a:p>
            <a:endParaRPr/>
          </a:p>
        </p:txBody>
      </p:sp>
      <p:pic>
        <p:nvPicPr>
          <p:cNvPr id="14" name="Picture 13" descr="Text&#10;&#10;Description automatically generated">
            <a:extLst>
              <a:ext uri="{FF2B5EF4-FFF2-40B4-BE49-F238E27FC236}">
                <a16:creationId xmlns:a16="http://schemas.microsoft.com/office/drawing/2014/main" id="{936A6381-C2DC-124E-9ECD-9D7CAEEC19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5" name="object 8">
            <a:extLst>
              <a:ext uri="{FF2B5EF4-FFF2-40B4-BE49-F238E27FC236}">
                <a16:creationId xmlns:a16="http://schemas.microsoft.com/office/drawing/2014/main" id="{95227E6B-C38B-E24F-A2EE-A75404B2F520}"/>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0000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1_Title Only">
    <p:bg>
      <p:bgPr>
        <a:solidFill>
          <a:schemeClr val="bg1"/>
        </a:solidFill>
        <a:effectLst/>
      </p:bgPr>
    </p:bg>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946B823C-3771-6045-A858-0BEAB3E6F1C1}"/>
              </a:ext>
            </a:extLst>
          </p:cNvPr>
          <p:cNvSpPr/>
          <p:nvPr userDrawn="1"/>
        </p:nvSpPr>
        <p:spPr>
          <a:xfrm>
            <a:off x="0" y="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17" name="object 3">
            <a:extLst>
              <a:ext uri="{FF2B5EF4-FFF2-40B4-BE49-F238E27FC236}">
                <a16:creationId xmlns:a16="http://schemas.microsoft.com/office/drawing/2014/main" id="{000A9B5D-C738-6C4A-900D-50F5DC9092FB}"/>
              </a:ext>
            </a:extLst>
          </p:cNvPr>
          <p:cNvSpPr/>
          <p:nvPr userDrawn="1"/>
        </p:nvSpPr>
        <p:spPr>
          <a:xfrm>
            <a:off x="0" y="1028705"/>
            <a:ext cx="11007090" cy="4419600"/>
          </a:xfrm>
          <a:custGeom>
            <a:avLst/>
            <a:gdLst/>
            <a:ahLst/>
            <a:cxnLst/>
            <a:rect l="l" t="t" r="r" b="b"/>
            <a:pathLst>
              <a:path w="11007090" h="4419600">
                <a:moveTo>
                  <a:pt x="0" y="0"/>
                </a:moveTo>
                <a:lnTo>
                  <a:pt x="11006576" y="0"/>
                </a:lnTo>
                <a:lnTo>
                  <a:pt x="11006576" y="4419599"/>
                </a:lnTo>
                <a:lnTo>
                  <a:pt x="0" y="4419599"/>
                </a:lnTo>
                <a:lnTo>
                  <a:pt x="0" y="0"/>
                </a:lnTo>
                <a:close/>
              </a:path>
            </a:pathLst>
          </a:custGeom>
          <a:solidFill>
            <a:srgbClr val="0C234A"/>
          </a:solidFill>
        </p:spPr>
        <p:txBody>
          <a:bodyPr wrap="square" lIns="0" tIns="0" rIns="0" bIns="0" rtlCol="0"/>
          <a:lstStyle/>
          <a:p>
            <a:endParaRPr/>
          </a:p>
        </p:txBody>
      </p:sp>
      <p:sp>
        <p:nvSpPr>
          <p:cNvPr id="18" name="object 6">
            <a:extLst>
              <a:ext uri="{FF2B5EF4-FFF2-40B4-BE49-F238E27FC236}">
                <a16:creationId xmlns:a16="http://schemas.microsoft.com/office/drawing/2014/main" id="{90E298CB-7726-8742-87C3-28D77ECEC1EF}"/>
              </a:ext>
            </a:extLst>
          </p:cNvPr>
          <p:cNvSpPr/>
          <p:nvPr userDrawn="1"/>
        </p:nvSpPr>
        <p:spPr>
          <a:xfrm>
            <a:off x="1027308" y="3778085"/>
            <a:ext cx="8943975" cy="28575"/>
          </a:xfrm>
          <a:custGeom>
            <a:avLst/>
            <a:gdLst/>
            <a:ahLst/>
            <a:cxnLst/>
            <a:rect l="l" t="t" r="r" b="b"/>
            <a:pathLst>
              <a:path w="8943975" h="28575">
                <a:moveTo>
                  <a:pt x="8943974" y="28574"/>
                </a:moveTo>
                <a:lnTo>
                  <a:pt x="0" y="28574"/>
                </a:lnTo>
                <a:lnTo>
                  <a:pt x="0" y="0"/>
                </a:lnTo>
                <a:lnTo>
                  <a:pt x="8943974" y="0"/>
                </a:lnTo>
                <a:lnTo>
                  <a:pt x="8943974" y="28574"/>
                </a:lnTo>
                <a:close/>
              </a:path>
            </a:pathLst>
          </a:custGeom>
          <a:solidFill>
            <a:srgbClr val="FFFFFF"/>
          </a:solidFill>
        </p:spPr>
        <p:txBody>
          <a:bodyPr wrap="square" lIns="0" tIns="0" rIns="0" bIns="0" rtlCol="0"/>
          <a:lstStyle/>
          <a:p>
            <a:endParaRPr/>
          </a:p>
        </p:txBody>
      </p:sp>
      <p:pic>
        <p:nvPicPr>
          <p:cNvPr id="19" name="Picture 18" descr="Text&#10;&#10;Description automatically generated">
            <a:extLst>
              <a:ext uri="{FF2B5EF4-FFF2-40B4-BE49-F238E27FC236}">
                <a16:creationId xmlns:a16="http://schemas.microsoft.com/office/drawing/2014/main" id="{E09EE557-C637-8748-A913-FF438A153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20" name="object 8">
            <a:extLst>
              <a:ext uri="{FF2B5EF4-FFF2-40B4-BE49-F238E27FC236}">
                <a16:creationId xmlns:a16="http://schemas.microsoft.com/office/drawing/2014/main" id="{4AECB9E7-155E-354B-93D7-E3CC6326A95F}"/>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56227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2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99AD0AF-FBE4-E345-A26E-6D6824B93101}"/>
              </a:ext>
            </a:extLst>
          </p:cNvPr>
          <p:cNvSpPr/>
          <p:nvPr userDrawn="1"/>
        </p:nvSpPr>
        <p:spPr>
          <a:xfrm>
            <a:off x="0" y="3476404"/>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grpSp>
        <p:nvGrpSpPr>
          <p:cNvPr id="8" name="object 3">
            <a:extLst>
              <a:ext uri="{FF2B5EF4-FFF2-40B4-BE49-F238E27FC236}">
                <a16:creationId xmlns:a16="http://schemas.microsoft.com/office/drawing/2014/main" id="{A132758F-4425-7545-AA9C-C0C03050AB3D}"/>
              </a:ext>
            </a:extLst>
          </p:cNvPr>
          <p:cNvGrpSpPr/>
          <p:nvPr userDrawn="1"/>
        </p:nvGrpSpPr>
        <p:grpSpPr>
          <a:xfrm>
            <a:off x="3038404" y="4587567"/>
            <a:ext cx="666750" cy="666750"/>
            <a:chOff x="3038404" y="4587567"/>
            <a:chExt cx="666750" cy="666750"/>
          </a:xfrm>
        </p:grpSpPr>
        <p:sp>
          <p:nvSpPr>
            <p:cNvPr id="9" name="object 4">
              <a:extLst>
                <a:ext uri="{FF2B5EF4-FFF2-40B4-BE49-F238E27FC236}">
                  <a16:creationId xmlns:a16="http://schemas.microsoft.com/office/drawing/2014/main" id="{4EE796A1-F471-8E44-83F0-03030B577D9F}"/>
                </a:ext>
              </a:extLst>
            </p:cNvPr>
            <p:cNvSpPr/>
            <p:nvPr/>
          </p:nvSpPr>
          <p:spPr>
            <a:xfrm>
              <a:off x="3038404"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10" name="object 5">
              <a:extLst>
                <a:ext uri="{FF2B5EF4-FFF2-40B4-BE49-F238E27FC236}">
                  <a16:creationId xmlns:a16="http://schemas.microsoft.com/office/drawing/2014/main" id="{FCB728D2-B0A1-4F4C-AE6A-AC0B17CC0B36}"/>
                </a:ext>
              </a:extLst>
            </p:cNvPr>
            <p:cNvSpPr/>
            <p:nvPr/>
          </p:nvSpPr>
          <p:spPr>
            <a:xfrm>
              <a:off x="3107299"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11" name="object 6">
            <a:extLst>
              <a:ext uri="{FF2B5EF4-FFF2-40B4-BE49-F238E27FC236}">
                <a16:creationId xmlns:a16="http://schemas.microsoft.com/office/drawing/2014/main" id="{C0E9ED03-362B-AE45-A9D4-80A5664B74F3}"/>
              </a:ext>
            </a:extLst>
          </p:cNvPr>
          <p:cNvGrpSpPr/>
          <p:nvPr userDrawn="1"/>
        </p:nvGrpSpPr>
        <p:grpSpPr>
          <a:xfrm>
            <a:off x="8810625" y="4587567"/>
            <a:ext cx="666750" cy="666750"/>
            <a:chOff x="8810625" y="4587567"/>
            <a:chExt cx="666750" cy="666750"/>
          </a:xfrm>
        </p:grpSpPr>
        <p:sp>
          <p:nvSpPr>
            <p:cNvPr id="12" name="object 7">
              <a:extLst>
                <a:ext uri="{FF2B5EF4-FFF2-40B4-BE49-F238E27FC236}">
                  <a16:creationId xmlns:a16="http://schemas.microsoft.com/office/drawing/2014/main" id="{6282527D-7A04-5B4F-B9DE-630BE1CE8A48}"/>
                </a:ext>
              </a:extLst>
            </p:cNvPr>
            <p:cNvSpPr/>
            <p:nvPr/>
          </p:nvSpPr>
          <p:spPr>
            <a:xfrm>
              <a:off x="8810625"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13" name="object 8">
              <a:extLst>
                <a:ext uri="{FF2B5EF4-FFF2-40B4-BE49-F238E27FC236}">
                  <a16:creationId xmlns:a16="http://schemas.microsoft.com/office/drawing/2014/main" id="{9EDC340F-5919-E243-B79D-5F0418AAD988}"/>
                </a:ext>
              </a:extLst>
            </p:cNvPr>
            <p:cNvSpPr/>
            <p:nvPr/>
          </p:nvSpPr>
          <p:spPr>
            <a:xfrm>
              <a:off x="8879520"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14" name="object 9">
            <a:extLst>
              <a:ext uri="{FF2B5EF4-FFF2-40B4-BE49-F238E27FC236}">
                <a16:creationId xmlns:a16="http://schemas.microsoft.com/office/drawing/2014/main" id="{35D8E979-DA44-704A-9637-262318742B6D}"/>
              </a:ext>
            </a:extLst>
          </p:cNvPr>
          <p:cNvGrpSpPr/>
          <p:nvPr userDrawn="1"/>
        </p:nvGrpSpPr>
        <p:grpSpPr>
          <a:xfrm>
            <a:off x="14582846" y="4587567"/>
            <a:ext cx="666750" cy="666750"/>
            <a:chOff x="14582846" y="4587567"/>
            <a:chExt cx="666750" cy="666750"/>
          </a:xfrm>
        </p:grpSpPr>
        <p:sp>
          <p:nvSpPr>
            <p:cNvPr id="15" name="object 10">
              <a:extLst>
                <a:ext uri="{FF2B5EF4-FFF2-40B4-BE49-F238E27FC236}">
                  <a16:creationId xmlns:a16="http://schemas.microsoft.com/office/drawing/2014/main" id="{7192930E-74C8-0F49-B609-DA27FD6130DC}"/>
                </a:ext>
              </a:extLst>
            </p:cNvPr>
            <p:cNvSpPr/>
            <p:nvPr/>
          </p:nvSpPr>
          <p:spPr>
            <a:xfrm>
              <a:off x="14582846"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21" name="object 11">
              <a:extLst>
                <a:ext uri="{FF2B5EF4-FFF2-40B4-BE49-F238E27FC236}">
                  <a16:creationId xmlns:a16="http://schemas.microsoft.com/office/drawing/2014/main" id="{953E29BB-3C73-4F43-A743-516D6718F5B0}"/>
                </a:ext>
              </a:extLst>
            </p:cNvPr>
            <p:cNvSpPr/>
            <p:nvPr/>
          </p:nvSpPr>
          <p:spPr>
            <a:xfrm>
              <a:off x="14651741" y="4731251"/>
              <a:ext cx="528955" cy="419734"/>
            </a:xfrm>
            <a:custGeom>
              <a:avLst/>
              <a:gdLst/>
              <a:ahLst/>
              <a:cxnLst/>
              <a:rect l="l" t="t" r="r" b="b"/>
              <a:pathLst>
                <a:path w="528955"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sp>
        <p:nvSpPr>
          <p:cNvPr id="22" name="object 12">
            <a:extLst>
              <a:ext uri="{FF2B5EF4-FFF2-40B4-BE49-F238E27FC236}">
                <a16:creationId xmlns:a16="http://schemas.microsoft.com/office/drawing/2014/main" id="{2638A373-060A-9944-AAC5-0F63BB888D45}"/>
              </a:ext>
            </a:extLst>
          </p:cNvPr>
          <p:cNvSpPr/>
          <p:nvPr userDrawn="1"/>
        </p:nvSpPr>
        <p:spPr>
          <a:xfrm>
            <a:off x="0" y="5"/>
            <a:ext cx="18288000" cy="3476625"/>
          </a:xfrm>
          <a:custGeom>
            <a:avLst/>
            <a:gdLst/>
            <a:ahLst/>
            <a:cxnLst/>
            <a:rect l="l" t="t" r="r" b="b"/>
            <a:pathLst>
              <a:path w="18288000" h="3476625">
                <a:moveTo>
                  <a:pt x="18287998" y="3476398"/>
                </a:moveTo>
                <a:lnTo>
                  <a:pt x="0" y="3476398"/>
                </a:lnTo>
                <a:lnTo>
                  <a:pt x="0" y="0"/>
                </a:lnTo>
                <a:lnTo>
                  <a:pt x="18287998" y="0"/>
                </a:lnTo>
                <a:lnTo>
                  <a:pt x="18287998" y="3476398"/>
                </a:lnTo>
                <a:close/>
              </a:path>
            </a:pathLst>
          </a:custGeom>
          <a:solidFill>
            <a:srgbClr val="0C234A"/>
          </a:solidFill>
        </p:spPr>
        <p:txBody>
          <a:bodyPr wrap="square" lIns="0" tIns="0" rIns="0" bIns="0" rtlCol="0"/>
          <a:lstStyle/>
          <a:p>
            <a:endParaRPr/>
          </a:p>
        </p:txBody>
      </p:sp>
      <p:sp>
        <p:nvSpPr>
          <p:cNvPr id="23" name="object 15">
            <a:extLst>
              <a:ext uri="{FF2B5EF4-FFF2-40B4-BE49-F238E27FC236}">
                <a16:creationId xmlns:a16="http://schemas.microsoft.com/office/drawing/2014/main" id="{E23A0DA2-3DD8-2B4E-B329-78C066EE20B4}"/>
              </a:ext>
            </a:extLst>
          </p:cNvPr>
          <p:cNvSpPr/>
          <p:nvPr userDrawn="1"/>
        </p:nvSpPr>
        <p:spPr>
          <a:xfrm>
            <a:off x="3993648"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24" name="object 16">
            <a:extLst>
              <a:ext uri="{FF2B5EF4-FFF2-40B4-BE49-F238E27FC236}">
                <a16:creationId xmlns:a16="http://schemas.microsoft.com/office/drawing/2014/main" id="{ACF01AE1-8375-6D49-87BF-2EB8449048FE}"/>
              </a:ext>
            </a:extLst>
          </p:cNvPr>
          <p:cNvSpPr/>
          <p:nvPr userDrawn="1"/>
        </p:nvSpPr>
        <p:spPr>
          <a:xfrm>
            <a:off x="9772872"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25" name="object 17">
            <a:extLst>
              <a:ext uri="{FF2B5EF4-FFF2-40B4-BE49-F238E27FC236}">
                <a16:creationId xmlns:a16="http://schemas.microsoft.com/office/drawing/2014/main" id="{F6AC63CF-ED64-3C48-A8F8-E5A12C28CB82}"/>
              </a:ext>
            </a:extLst>
          </p:cNvPr>
          <p:cNvSpPr/>
          <p:nvPr userDrawn="1"/>
        </p:nvSpPr>
        <p:spPr>
          <a:xfrm>
            <a:off x="0" y="4906178"/>
            <a:ext cx="2746375" cy="28575"/>
          </a:xfrm>
          <a:custGeom>
            <a:avLst/>
            <a:gdLst/>
            <a:ahLst/>
            <a:cxnLst/>
            <a:rect l="l" t="t" r="r" b="b"/>
            <a:pathLst>
              <a:path w="2746375" h="28575">
                <a:moveTo>
                  <a:pt x="0" y="0"/>
                </a:moveTo>
                <a:lnTo>
                  <a:pt x="2745802" y="0"/>
                </a:lnTo>
                <a:lnTo>
                  <a:pt x="2745802" y="28574"/>
                </a:lnTo>
                <a:lnTo>
                  <a:pt x="0" y="28574"/>
                </a:lnTo>
                <a:lnTo>
                  <a:pt x="0" y="0"/>
                </a:lnTo>
                <a:close/>
              </a:path>
            </a:pathLst>
          </a:custGeom>
          <a:solidFill>
            <a:srgbClr val="0C234A"/>
          </a:solidFill>
        </p:spPr>
        <p:txBody>
          <a:bodyPr wrap="square" lIns="0" tIns="0" rIns="0" bIns="0" rtlCol="0"/>
          <a:lstStyle/>
          <a:p>
            <a:endParaRPr/>
          </a:p>
        </p:txBody>
      </p:sp>
      <p:sp>
        <p:nvSpPr>
          <p:cNvPr id="26" name="object 18">
            <a:extLst>
              <a:ext uri="{FF2B5EF4-FFF2-40B4-BE49-F238E27FC236}">
                <a16:creationId xmlns:a16="http://schemas.microsoft.com/office/drawing/2014/main" id="{627688F9-A97E-2E45-845E-D660F6710D04}"/>
              </a:ext>
            </a:extLst>
          </p:cNvPr>
          <p:cNvSpPr/>
          <p:nvPr userDrawn="1"/>
        </p:nvSpPr>
        <p:spPr>
          <a:xfrm>
            <a:off x="15545094" y="4906178"/>
            <a:ext cx="2743200" cy="28575"/>
          </a:xfrm>
          <a:custGeom>
            <a:avLst/>
            <a:gdLst/>
            <a:ahLst/>
            <a:cxnLst/>
            <a:rect l="l" t="t" r="r" b="b"/>
            <a:pathLst>
              <a:path w="2743200" h="28575">
                <a:moveTo>
                  <a:pt x="2742904" y="28574"/>
                </a:moveTo>
                <a:lnTo>
                  <a:pt x="0" y="28574"/>
                </a:lnTo>
                <a:lnTo>
                  <a:pt x="0" y="0"/>
                </a:lnTo>
                <a:lnTo>
                  <a:pt x="2742904" y="0"/>
                </a:lnTo>
                <a:lnTo>
                  <a:pt x="2742904" y="28574"/>
                </a:lnTo>
                <a:close/>
              </a:path>
            </a:pathLst>
          </a:custGeom>
          <a:solidFill>
            <a:srgbClr val="0C234A"/>
          </a:solidFill>
        </p:spPr>
        <p:txBody>
          <a:bodyPr wrap="square" lIns="0" tIns="0" rIns="0" bIns="0" rtlCol="0"/>
          <a:lstStyle/>
          <a:p>
            <a:endParaRPr/>
          </a:p>
        </p:txBody>
      </p:sp>
      <p:sp>
        <p:nvSpPr>
          <p:cNvPr id="27" name="object 8">
            <a:extLst>
              <a:ext uri="{FF2B5EF4-FFF2-40B4-BE49-F238E27FC236}">
                <a16:creationId xmlns:a16="http://schemas.microsoft.com/office/drawing/2014/main" id="{CF98B535-BC65-2A46-BF33-96B9095827FB}"/>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744052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3_Title Only">
    <p:bg>
      <p:bgPr>
        <a:solidFill>
          <a:schemeClr val="bg1"/>
        </a:solidFill>
        <a:effectLst/>
      </p:bgPr>
    </p:bg>
    <p:spTree>
      <p:nvGrpSpPr>
        <p:cNvPr id="1" name=""/>
        <p:cNvGrpSpPr/>
        <p:nvPr/>
      </p:nvGrpSpPr>
      <p:grpSpPr>
        <a:xfrm>
          <a:off x="0" y="0"/>
          <a:ext cx="0" cy="0"/>
          <a:chOff x="0" y="0"/>
          <a:chExt cx="0" cy="0"/>
        </a:xfrm>
      </p:grpSpPr>
      <p:sp>
        <p:nvSpPr>
          <p:cNvPr id="30" name="object 2">
            <a:extLst>
              <a:ext uri="{FF2B5EF4-FFF2-40B4-BE49-F238E27FC236}">
                <a16:creationId xmlns:a16="http://schemas.microsoft.com/office/drawing/2014/main" id="{C9AB780C-9DEC-6640-95BC-9202E9FA9A6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31" name="object 3">
            <a:extLst>
              <a:ext uri="{FF2B5EF4-FFF2-40B4-BE49-F238E27FC236}">
                <a16:creationId xmlns:a16="http://schemas.microsoft.com/office/drawing/2014/main" id="{A583057E-1627-9240-84E7-0B987F4FC3D9}"/>
              </a:ext>
            </a:extLst>
          </p:cNvPr>
          <p:cNvSpPr/>
          <p:nvPr userDrawn="1"/>
        </p:nvSpPr>
        <p:spPr>
          <a:xfrm>
            <a:off x="4524821" y="0"/>
            <a:ext cx="13763625" cy="2529205"/>
          </a:xfrm>
          <a:custGeom>
            <a:avLst/>
            <a:gdLst/>
            <a:ahLst/>
            <a:cxnLst/>
            <a:rect l="l" t="t" r="r" b="b"/>
            <a:pathLst>
              <a:path w="13763625" h="2529205">
                <a:moveTo>
                  <a:pt x="13763177" y="2528640"/>
                </a:moveTo>
                <a:lnTo>
                  <a:pt x="0" y="2528640"/>
                </a:lnTo>
                <a:lnTo>
                  <a:pt x="0" y="0"/>
                </a:lnTo>
                <a:lnTo>
                  <a:pt x="13763177" y="0"/>
                </a:lnTo>
                <a:lnTo>
                  <a:pt x="13763177" y="2528640"/>
                </a:lnTo>
                <a:close/>
              </a:path>
            </a:pathLst>
          </a:custGeom>
          <a:solidFill>
            <a:srgbClr val="0C234A"/>
          </a:solidFill>
        </p:spPr>
        <p:txBody>
          <a:bodyPr wrap="square" lIns="0" tIns="0" rIns="0" bIns="0" rtlCol="0"/>
          <a:lstStyle/>
          <a:p>
            <a:endParaRPr/>
          </a:p>
        </p:txBody>
      </p:sp>
      <p:sp>
        <p:nvSpPr>
          <p:cNvPr id="2" name="Rectangle 1">
            <a:extLst>
              <a:ext uri="{FF2B5EF4-FFF2-40B4-BE49-F238E27FC236}">
                <a16:creationId xmlns:a16="http://schemas.microsoft.com/office/drawing/2014/main" id="{ACAE0A01-F7E8-C549-A4ED-323A8B314E76}"/>
              </a:ext>
            </a:extLst>
          </p:cNvPr>
          <p:cNvSpPr/>
          <p:nvPr userDrawn="1"/>
        </p:nvSpPr>
        <p:spPr>
          <a:xfrm>
            <a:off x="0" y="0"/>
            <a:ext cx="4724401"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bject 8">
            <a:extLst>
              <a:ext uri="{FF2B5EF4-FFF2-40B4-BE49-F238E27FC236}">
                <a16:creationId xmlns:a16="http://schemas.microsoft.com/office/drawing/2014/main" id="{DC6F6AB5-0D8A-D64C-8F1E-344A0A81C731}"/>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34" name="Picture 33" descr="Text&#10;&#10;Description automatically generated">
            <a:extLst>
              <a:ext uri="{FF2B5EF4-FFF2-40B4-BE49-F238E27FC236}">
                <a16:creationId xmlns:a16="http://schemas.microsoft.com/office/drawing/2014/main" id="{0C7BAFFB-B8E2-2047-BAA8-1EB16ACC1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254591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10/19/22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38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10/19/22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2166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BC1C18-307B-4F68-A007-B5B542270E8D}" type="datetimeFigureOut">
              <a:rPr lang="en-US" smtClean="0"/>
              <a:t>10/19/22</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01530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10/19/22</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93796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10/19/22</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
        <p:nvSpPr>
          <p:cNvPr id="5" name="object 2">
            <a:extLst>
              <a:ext uri="{FF2B5EF4-FFF2-40B4-BE49-F238E27FC236}">
                <a16:creationId xmlns:a16="http://schemas.microsoft.com/office/drawing/2014/main" id="{7E72AFDD-1E2D-3176-E633-530B9DD29C13}"/>
              </a:ext>
            </a:extLst>
          </p:cNvPr>
          <p:cNvSpPr/>
          <p:nvPr userDrawn="1"/>
        </p:nvSpPr>
        <p:spPr>
          <a:xfrm>
            <a:off x="8356958" y="0"/>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0C234A"/>
          </a:solidFill>
        </p:spPr>
        <p:txBody>
          <a:bodyPr wrap="square" lIns="0" tIns="0" rIns="0" bIns="0" rtlCol="0"/>
          <a:lstStyle/>
          <a:p>
            <a:endParaRPr/>
          </a:p>
        </p:txBody>
      </p:sp>
      <p:sp>
        <p:nvSpPr>
          <p:cNvPr id="6" name="object 5">
            <a:extLst>
              <a:ext uri="{FF2B5EF4-FFF2-40B4-BE49-F238E27FC236}">
                <a16:creationId xmlns:a16="http://schemas.microsoft.com/office/drawing/2014/main" id="{886AC49D-C1DA-E555-7095-D00753F7450F}"/>
              </a:ext>
            </a:extLst>
          </p:cNvPr>
          <p:cNvSpPr/>
          <p:nvPr userDrawn="1"/>
        </p:nvSpPr>
        <p:spPr>
          <a:xfrm>
            <a:off x="0" y="0"/>
            <a:ext cx="8357234" cy="10287000"/>
          </a:xfrm>
          <a:custGeom>
            <a:avLst/>
            <a:gdLst/>
            <a:ahLst/>
            <a:cxnLst/>
            <a:rect l="l" t="t" r="r" b="b"/>
            <a:pathLst>
              <a:path w="8357234" h="10287000">
                <a:moveTo>
                  <a:pt x="0" y="10286998"/>
                </a:moveTo>
                <a:lnTo>
                  <a:pt x="0" y="0"/>
                </a:lnTo>
                <a:lnTo>
                  <a:pt x="8356958" y="0"/>
                </a:lnTo>
                <a:lnTo>
                  <a:pt x="8356958" y="10286998"/>
                </a:lnTo>
                <a:lnTo>
                  <a:pt x="0" y="10286998"/>
                </a:lnTo>
                <a:close/>
              </a:path>
            </a:pathLst>
          </a:custGeom>
          <a:solidFill>
            <a:srgbClr val="1D5287"/>
          </a:solidFill>
        </p:spPr>
        <p:txBody>
          <a:bodyPr wrap="square" lIns="0" tIns="0" rIns="0" bIns="0" rtlCol="0"/>
          <a:lstStyle/>
          <a:p>
            <a:endParaRPr/>
          </a:p>
        </p:txBody>
      </p:sp>
      <p:pic>
        <p:nvPicPr>
          <p:cNvPr id="7" name="Picture 6" descr="Text&#10;&#10;Description automatically generated">
            <a:extLst>
              <a:ext uri="{FF2B5EF4-FFF2-40B4-BE49-F238E27FC236}">
                <a16:creationId xmlns:a16="http://schemas.microsoft.com/office/drawing/2014/main" id="{343CDE05-0963-DC40-0468-C88B6275C1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2978327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10/19/22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0199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10/19/22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386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CBC1C18-307B-4F68-A007-B5B542270E8D}" type="datetimeFigureOut">
              <a:rPr lang="en-US" smtClean="0"/>
              <a:t>10/19/22</a:t>
            </a:fld>
            <a:endParaRPr lang="en-US" dirty="0"/>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4353740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662" r:id="rId15"/>
    <p:sldLayoutId id="2147483663" r:id="rId16"/>
    <p:sldLayoutId id="2147483661" r:id="rId17"/>
    <p:sldLayoutId id="2147483666" r:id="rId18"/>
    <p:sldLayoutId id="2147483664" r:id="rId19"/>
    <p:sldLayoutId id="2147483670" r:id="rId20"/>
    <p:sldLayoutId id="2147483667" r:id="rId21"/>
    <p:sldLayoutId id="2147483668" r:id="rId22"/>
    <p:sldLayoutId id="2147483669" r:id="rId23"/>
    <p:sldLayoutId id="2147483671" r:id="rId24"/>
    <p:sldLayoutId id="2147483672" r:id="rId2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new.library.arizona.edu/about/awards/oa-fund"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mailto:open-access@email.arizona.edu"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data.library.arizona.edu/" TargetMode="External"/><Relationship Id="rId7" Type="http://schemas.openxmlformats.org/officeDocument/2006/relationships/hyperlink" Target="https://datascience.arizona.edu/dsa" TargetMode="External"/><Relationship Id="rId2" Type="http://schemas.openxmlformats.org/officeDocument/2006/relationships/hyperlink" Target="mailto:jcoliver@arizona.edu" TargetMode="External"/><Relationship Id="rId1" Type="http://schemas.openxmlformats.org/officeDocument/2006/relationships/slideLayout" Target="../slideLayouts/slideLayout12.xml"/><Relationship Id="rId6" Type="http://schemas.openxmlformats.org/officeDocument/2006/relationships/hyperlink" Target="https://libcal.library.arizona.edu/event/9325843" TargetMode="External"/><Relationship Id="rId5" Type="http://schemas.openxmlformats.org/officeDocument/2006/relationships/hyperlink" Target="https://jcoliver.github.io/learn-r/schedule" TargetMode="External"/><Relationship Id="rId4" Type="http://schemas.openxmlformats.org/officeDocument/2006/relationships/hyperlink" Target="https://arizona.app.box.com/folder/17427733765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s://repository.arizona.edu/"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libcal.library.arizona.edu/event/9325839" TargetMode="External"/><Relationship Id="rId7" Type="http://schemas.openxmlformats.org/officeDocument/2006/relationships/image" Target="../media/image37.png"/><Relationship Id="rId2" Type="http://schemas.openxmlformats.org/officeDocument/2006/relationships/hyperlink" Target="https://data.library.arizona.edu/data-management/" TargetMode="Externa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hyperlink" Target="https://libcal.library.arizona.edu/calendar/events/ReDATA_trainingFall2022" TargetMode="External"/><Relationship Id="rId4" Type="http://schemas.openxmlformats.org/officeDocument/2006/relationships/hyperlink" Target="NUL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libguides.library.arizona.edu/catalyst-maker" TargetMode="External"/><Relationship Id="rId7"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hyperlink" Target="https://libguides.library.arizona.edu/catalyst-data" TargetMode="External"/><Relationship Id="rId5" Type="http://schemas.openxmlformats.org/officeDocument/2006/relationships/hyperlink" Target="https://libguides.library.arizona.edu/catalyst-vr/media-recording" TargetMode="External"/><Relationship Id="rId4" Type="http://schemas.openxmlformats.org/officeDocument/2006/relationships/hyperlink" Target="https://libguides.library.arizona.edu/catalyst-vr/hom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image" Target="../media/image19.png"/><Relationship Id="rId21" Type="http://schemas.openxmlformats.org/officeDocument/2006/relationships/image" Target="../media/image36.png"/><Relationship Id="rId7" Type="http://schemas.openxmlformats.org/officeDocument/2006/relationships/image" Target="../media/image23.png"/><Relationship Id="rId12" Type="http://schemas.openxmlformats.org/officeDocument/2006/relationships/image" Target="../media/image28.png"/><Relationship Id="rId17"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7.png"/><Relationship Id="rId10" Type="http://schemas.openxmlformats.org/officeDocument/2006/relationships/image" Target="../media/image26.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hyperlink" Target="http://osf.arizona.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2">
            <a:extLst>
              <a:ext uri="{28A0092B-C50C-407E-A947-70E740481C1C}">
                <a14:useLocalDpi xmlns:a14="http://schemas.microsoft.com/office/drawing/2010/main" val="0"/>
              </a:ext>
            </a:extLst>
          </a:blip>
          <a:srcRect l="510" t="41756" r="65" b="27294"/>
          <a:stretch/>
        </p:blipFill>
        <p:spPr>
          <a:xfrm>
            <a:off x="0" y="1"/>
            <a:ext cx="18276078" cy="3796950"/>
          </a:xfrm>
          <a:prstGeom prst="rect">
            <a:avLst/>
          </a:prstGeom>
        </p:spPr>
      </p:pic>
      <p:sp>
        <p:nvSpPr>
          <p:cNvPr id="4" name="object 4"/>
          <p:cNvSpPr/>
          <p:nvPr/>
        </p:nvSpPr>
        <p:spPr>
          <a:xfrm>
            <a:off x="-5962" y="3794215"/>
            <a:ext cx="18288000" cy="3714222"/>
          </a:xfrm>
          <a:custGeom>
            <a:avLst/>
            <a:gdLst/>
            <a:ahLst/>
            <a:cxnLst/>
            <a:rect l="l" t="t" r="r" b="b"/>
            <a:pathLst>
              <a:path w="18288000" h="4733925">
                <a:moveTo>
                  <a:pt x="0" y="0"/>
                </a:moveTo>
                <a:lnTo>
                  <a:pt x="18287999" y="0"/>
                </a:lnTo>
                <a:lnTo>
                  <a:pt x="18287999" y="4733924"/>
                </a:lnTo>
                <a:lnTo>
                  <a:pt x="0" y="4733924"/>
                </a:lnTo>
                <a:lnTo>
                  <a:pt x="0" y="0"/>
                </a:lnTo>
                <a:close/>
              </a:path>
            </a:pathLst>
          </a:custGeom>
          <a:solidFill>
            <a:srgbClr val="0C234B"/>
          </a:solidFill>
          <a:ln>
            <a:noFill/>
          </a:ln>
        </p:spPr>
        <p:txBody>
          <a:bodyPr wrap="square" lIns="0" tIns="0" rIns="0" bIns="0" rtlCol="0"/>
          <a:lstStyle/>
          <a:p>
            <a:endParaRPr dirty="0"/>
          </a:p>
        </p:txBody>
      </p:sp>
      <p:sp>
        <p:nvSpPr>
          <p:cNvPr id="5" name="object 5"/>
          <p:cNvSpPr txBox="1">
            <a:spLocks noGrp="1"/>
          </p:cNvSpPr>
          <p:nvPr>
            <p:ph type="body" idx="4294967295"/>
          </p:nvPr>
        </p:nvSpPr>
        <p:spPr>
          <a:xfrm>
            <a:off x="1473200" y="2559172"/>
            <a:ext cx="15601950" cy="3033712"/>
          </a:xfrm>
          <a:prstGeom prst="rect">
            <a:avLst/>
          </a:prstGeom>
        </p:spPr>
        <p:txBody>
          <a:bodyPr vert="horz" wrap="square" lIns="0" tIns="1653154" rIns="0" bIns="0" rtlCol="0">
            <a:noAutofit/>
          </a:bodyPr>
          <a:lstStyle/>
          <a:p>
            <a:pPr marL="0" indent="0" algn="ctr">
              <a:lnSpc>
                <a:spcPts val="10580"/>
              </a:lnSpc>
              <a:spcBef>
                <a:spcPts val="6634"/>
              </a:spcBef>
              <a:buNone/>
            </a:pPr>
            <a:r>
              <a:rPr lang="en-US" sz="7200" dirty="0">
                <a:solidFill>
                  <a:srgbClr val="FFFFFF"/>
                </a:solidFill>
              </a:rPr>
              <a:t>UA Libraries Services &amp; Resources</a:t>
            </a:r>
            <a:endParaRPr sz="7200" dirty="0"/>
          </a:p>
        </p:txBody>
      </p:sp>
      <p:sp>
        <p:nvSpPr>
          <p:cNvPr id="6" name="object 6"/>
          <p:cNvSpPr txBox="1">
            <a:spLocks noGrp="1"/>
          </p:cNvSpPr>
          <p:nvPr>
            <p:ph type="title" idx="4294967295"/>
          </p:nvPr>
        </p:nvSpPr>
        <p:spPr>
          <a:xfrm>
            <a:off x="5029200" y="6069623"/>
            <a:ext cx="8489950" cy="482600"/>
          </a:xfrm>
          <a:prstGeom prst="rect">
            <a:avLst/>
          </a:prstGeom>
        </p:spPr>
        <p:txBody>
          <a:bodyPr vert="horz" wrap="square" lIns="0" tIns="12700" rIns="0" bIns="0" rtlCol="0">
            <a:noAutofit/>
          </a:bodyPr>
          <a:lstStyle/>
          <a:p>
            <a:pPr marL="12700" algn="ctr">
              <a:lnSpc>
                <a:spcPct val="100000"/>
              </a:lnSpc>
              <a:spcBef>
                <a:spcPts val="100"/>
              </a:spcBef>
              <a:tabLst>
                <a:tab pos="1715135" algn="l"/>
                <a:tab pos="2174240" algn="l"/>
                <a:tab pos="4725670" algn="l"/>
              </a:tabLst>
            </a:pPr>
            <a:r>
              <a:rPr lang="en-US" sz="3000" dirty="0">
                <a:solidFill>
                  <a:schemeClr val="bg1"/>
                </a:solidFill>
              </a:rPr>
              <a:t>THE UNIVERSITY OF ARIZONA LIBRARIES</a:t>
            </a:r>
            <a:br>
              <a:rPr lang="en-US" sz="3000" dirty="0">
                <a:solidFill>
                  <a:schemeClr val="bg1"/>
                </a:solidFill>
              </a:rPr>
            </a:br>
            <a:r>
              <a:rPr lang="en-US" sz="3000" dirty="0">
                <a:solidFill>
                  <a:schemeClr val="bg1"/>
                </a:solidFill>
              </a:rPr>
              <a:t>Jim Martin, Associate Librarian, </a:t>
            </a:r>
            <a:r>
              <a:rPr lang="en-US" sz="3000" dirty="0" err="1">
                <a:solidFill>
                  <a:schemeClr val="bg1"/>
                </a:solidFill>
              </a:rPr>
              <a:t>djmartin@arizona.edu</a:t>
            </a:r>
            <a:endParaRPr sz="3000" dirty="0">
              <a:solidFill>
                <a:schemeClr val="bg1"/>
              </a:solidFill>
            </a:endParaRPr>
          </a:p>
        </p:txBody>
      </p:sp>
      <p:pic>
        <p:nvPicPr>
          <p:cNvPr id="7" name="object 3">
            <a:extLst>
              <a:ext uri="{FF2B5EF4-FFF2-40B4-BE49-F238E27FC236}">
                <a16:creationId xmlns:a16="http://schemas.microsoft.com/office/drawing/2014/main" id="{03FAADE2-55B1-BD41-8D38-37C210B32D78}"/>
              </a:ext>
            </a:extLst>
          </p:cNvPr>
          <p:cNvPicPr/>
          <p:nvPr/>
        </p:nvPicPr>
        <p:blipFill rotWithShape="1">
          <a:blip r:embed="rId2">
            <a:extLst>
              <a:ext uri="{28A0092B-C50C-407E-A947-70E740481C1C}">
                <a14:useLocalDpi xmlns:a14="http://schemas.microsoft.com/office/drawing/2010/main" val="0"/>
              </a:ext>
            </a:extLst>
          </a:blip>
          <a:srcRect l="510" t="70808" r="65" b="6554"/>
          <a:stretch/>
        </p:blipFill>
        <p:spPr>
          <a:xfrm>
            <a:off x="0" y="7505701"/>
            <a:ext cx="18276078" cy="2777248"/>
          </a:xfrm>
          <a:prstGeom prst="rect">
            <a:avLst/>
          </a:prstGeom>
        </p:spPr>
      </p:pic>
      <p:pic>
        <p:nvPicPr>
          <p:cNvPr id="9" name="Picture 8" descr="Logo&#10;&#10;Description automatically generated">
            <a:extLst>
              <a:ext uri="{FF2B5EF4-FFF2-40B4-BE49-F238E27FC236}">
                <a16:creationId xmlns:a16="http://schemas.microsoft.com/office/drawing/2014/main" id="{945A2AF0-B580-DF4C-8F62-06FFAD015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688" y="859548"/>
            <a:ext cx="2044700" cy="1917700"/>
          </a:xfrm>
          <a:prstGeom prst="rect">
            <a:avLst/>
          </a:prstGeom>
          <a:effectLst>
            <a:glow rad="342900">
              <a:schemeClr val="tx1">
                <a:alpha val="34000"/>
              </a:schemeClr>
            </a:glo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D5287"/>
        </a:solidFill>
        <a:effectLst/>
      </p:bgPr>
    </p:bg>
    <p:spTree>
      <p:nvGrpSpPr>
        <p:cNvPr id="1" name=""/>
        <p:cNvGrpSpPr/>
        <p:nvPr/>
      </p:nvGrpSpPr>
      <p:grpSpPr>
        <a:xfrm>
          <a:off x="0" y="0"/>
          <a:ext cx="0" cy="0"/>
          <a:chOff x="0" y="0"/>
          <a:chExt cx="0" cy="0"/>
        </a:xfrm>
      </p:grpSpPr>
      <p:sp>
        <p:nvSpPr>
          <p:cNvPr id="30" name="TextBox 29"/>
          <p:cNvSpPr txBox="1"/>
          <p:nvPr/>
        </p:nvSpPr>
        <p:spPr>
          <a:xfrm>
            <a:off x="3809874" y="289006"/>
            <a:ext cx="10829319" cy="1077218"/>
          </a:xfrm>
          <a:prstGeom prst="rect">
            <a:avLst/>
          </a:prstGeom>
          <a:noFill/>
        </p:spPr>
        <p:txBody>
          <a:bodyPr wrap="square" rtlCol="0">
            <a:spAutoFit/>
          </a:bodyPr>
          <a:lstStyle/>
          <a:p>
            <a:pPr algn="ctr"/>
            <a:r>
              <a:rPr lang="en-US" sz="3600" dirty="0">
                <a:solidFill>
                  <a:schemeClr val="bg1"/>
                </a:solidFill>
              </a:rPr>
              <a:t>UA Library Open Access Investment Fund</a:t>
            </a:r>
            <a:br>
              <a:rPr lang="en-US" sz="3600" dirty="0">
                <a:solidFill>
                  <a:schemeClr val="bg1"/>
                </a:solidFill>
              </a:rPr>
            </a:br>
            <a:endParaRPr lang="en-US" sz="2800" dirty="0">
              <a:solidFill>
                <a:schemeClr val="bg1"/>
              </a:solidFill>
            </a:endParaRPr>
          </a:p>
        </p:txBody>
      </p:sp>
      <p:sp>
        <p:nvSpPr>
          <p:cNvPr id="7" name="TextBox 6">
            <a:extLst>
              <a:ext uri="{FF2B5EF4-FFF2-40B4-BE49-F238E27FC236}">
                <a16:creationId xmlns:a16="http://schemas.microsoft.com/office/drawing/2014/main" id="{61930507-8483-29F0-D44C-C3EFA258BE62}"/>
              </a:ext>
            </a:extLst>
          </p:cNvPr>
          <p:cNvSpPr txBox="1"/>
          <p:nvPr/>
        </p:nvSpPr>
        <p:spPr>
          <a:xfrm>
            <a:off x="6550629" y="9628662"/>
            <a:ext cx="5312032" cy="369332"/>
          </a:xfrm>
          <a:prstGeom prst="rect">
            <a:avLst/>
          </a:prstGeom>
          <a:noFill/>
        </p:spPr>
        <p:txBody>
          <a:bodyPr wrap="none" rtlCol="0">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https://</a:t>
            </a:r>
            <a:r>
              <a:rPr lang="en-US" dirty="0" err="1">
                <a:solidFill>
                  <a:schemeClr val="bg1"/>
                </a:solidFill>
                <a:hlinkClick r:id="rId3">
                  <a:extLst>
                    <a:ext uri="{A12FA001-AC4F-418D-AE19-62706E023703}">
                      <ahyp:hlinkClr xmlns:ahyp="http://schemas.microsoft.com/office/drawing/2018/hyperlinkcolor" val="tx"/>
                    </a:ext>
                  </a:extLst>
                </a:hlinkClick>
              </a:rPr>
              <a:t>new.library.arizona.edu</a:t>
            </a:r>
            <a:r>
              <a:rPr lang="en-US" dirty="0">
                <a:solidFill>
                  <a:schemeClr val="bg1"/>
                </a:solidFill>
                <a:hlinkClick r:id="rId3">
                  <a:extLst>
                    <a:ext uri="{A12FA001-AC4F-418D-AE19-62706E023703}">
                      <ahyp:hlinkClr xmlns:ahyp="http://schemas.microsoft.com/office/drawing/2018/hyperlinkcolor" val="tx"/>
                    </a:ext>
                  </a:extLst>
                </a:hlinkClick>
              </a:rPr>
              <a:t>/about/awards/</a:t>
            </a:r>
            <a:r>
              <a:rPr lang="en-US" dirty="0" err="1">
                <a:solidFill>
                  <a:schemeClr val="bg1"/>
                </a:solidFill>
                <a:hlinkClick r:id="rId3">
                  <a:extLst>
                    <a:ext uri="{A12FA001-AC4F-418D-AE19-62706E023703}">
                      <ahyp:hlinkClr xmlns:ahyp="http://schemas.microsoft.com/office/drawing/2018/hyperlinkcolor" val="tx"/>
                    </a:ext>
                  </a:extLst>
                </a:hlinkClick>
              </a:rPr>
              <a:t>oa</a:t>
            </a:r>
            <a:r>
              <a:rPr lang="en-US" dirty="0">
                <a:solidFill>
                  <a:schemeClr val="bg1"/>
                </a:solidFill>
                <a:hlinkClick r:id="rId3">
                  <a:extLst>
                    <a:ext uri="{A12FA001-AC4F-418D-AE19-62706E023703}">
                      <ahyp:hlinkClr xmlns:ahyp="http://schemas.microsoft.com/office/drawing/2018/hyperlinkcolor" val="tx"/>
                    </a:ext>
                  </a:extLst>
                </a:hlinkClick>
              </a:rPr>
              <a:t>-fund</a:t>
            </a:r>
            <a:endParaRPr lang="en-US" dirty="0">
              <a:solidFill>
                <a:schemeClr val="bg1"/>
              </a:solidFill>
            </a:endParaRPr>
          </a:p>
        </p:txBody>
      </p:sp>
      <p:pic>
        <p:nvPicPr>
          <p:cNvPr id="2" name="Picture 1">
            <a:extLst>
              <a:ext uri="{FF2B5EF4-FFF2-40B4-BE49-F238E27FC236}">
                <a16:creationId xmlns:a16="http://schemas.microsoft.com/office/drawing/2014/main" id="{94EFAC4D-5003-FB78-6342-2369BD21056F}"/>
              </a:ext>
            </a:extLst>
          </p:cNvPr>
          <p:cNvPicPr>
            <a:picLocks noChangeAspect="1"/>
          </p:cNvPicPr>
          <p:nvPr/>
        </p:nvPicPr>
        <p:blipFill>
          <a:blip r:embed="rId4"/>
          <a:stretch>
            <a:fillRect/>
          </a:stretch>
        </p:blipFill>
        <p:spPr>
          <a:xfrm>
            <a:off x="914400" y="6743700"/>
            <a:ext cx="4279500" cy="2667610"/>
          </a:xfrm>
          <a:prstGeom prst="rect">
            <a:avLst/>
          </a:prstGeom>
        </p:spPr>
      </p:pic>
      <p:pic>
        <p:nvPicPr>
          <p:cNvPr id="4" name="Picture 3">
            <a:extLst>
              <a:ext uri="{FF2B5EF4-FFF2-40B4-BE49-F238E27FC236}">
                <a16:creationId xmlns:a16="http://schemas.microsoft.com/office/drawing/2014/main" id="{A635794A-12AE-213D-7DB9-DB8CF87AF0AD}"/>
              </a:ext>
            </a:extLst>
          </p:cNvPr>
          <p:cNvPicPr>
            <a:picLocks noChangeAspect="1"/>
          </p:cNvPicPr>
          <p:nvPr/>
        </p:nvPicPr>
        <p:blipFill>
          <a:blip r:embed="rId5"/>
          <a:stretch>
            <a:fillRect/>
          </a:stretch>
        </p:blipFill>
        <p:spPr>
          <a:xfrm>
            <a:off x="5562600" y="6766560"/>
            <a:ext cx="6466814" cy="1653540"/>
          </a:xfrm>
          <a:prstGeom prst="rect">
            <a:avLst/>
          </a:prstGeom>
        </p:spPr>
      </p:pic>
      <p:sp>
        <p:nvSpPr>
          <p:cNvPr id="5" name="TextBox 4">
            <a:extLst>
              <a:ext uri="{FF2B5EF4-FFF2-40B4-BE49-F238E27FC236}">
                <a16:creationId xmlns:a16="http://schemas.microsoft.com/office/drawing/2014/main" id="{9DE63EC3-2B49-4753-2E80-5A3E74F4BD6A}"/>
              </a:ext>
            </a:extLst>
          </p:cNvPr>
          <p:cNvSpPr txBox="1"/>
          <p:nvPr/>
        </p:nvSpPr>
        <p:spPr>
          <a:xfrm>
            <a:off x="927368" y="1096755"/>
            <a:ext cx="11276933" cy="4801314"/>
          </a:xfrm>
          <a:prstGeom prst="rect">
            <a:avLst/>
          </a:prstGeom>
          <a:noFill/>
        </p:spPr>
        <p:txBody>
          <a:bodyPr wrap="none" rtlCol="0">
            <a:spAutoFit/>
          </a:bodyPr>
          <a:lstStyle/>
          <a:p>
            <a:r>
              <a:rPr lang="en-US" sz="2400" dirty="0">
                <a:solidFill>
                  <a:schemeClr val="bg1"/>
                </a:solidFill>
              </a:rPr>
              <a:t>The UA Library’s Open Access Investment Fund has a twofold purpose:</a:t>
            </a:r>
            <a:br>
              <a:rPr lang="en-US" sz="2400" dirty="0">
                <a:solidFill>
                  <a:schemeClr val="bg1"/>
                </a:solidFill>
              </a:rPr>
            </a:br>
            <a:endParaRPr lang="en-US" sz="2400" dirty="0">
              <a:solidFill>
                <a:schemeClr val="bg1"/>
              </a:solidFill>
            </a:endParaRPr>
          </a:p>
          <a:p>
            <a:r>
              <a:rPr lang="en-US" sz="2400" i="1" dirty="0">
                <a:solidFill>
                  <a:schemeClr val="bg1"/>
                </a:solidFill>
              </a:rPr>
              <a:t>Support of UA-affiliated author publication costs</a:t>
            </a:r>
            <a:r>
              <a:rPr lang="en-US" sz="2400" dirty="0">
                <a:solidFill>
                  <a:schemeClr val="bg1"/>
                </a:solidFill>
              </a:rPr>
              <a:t>: </a:t>
            </a:r>
            <a:br>
              <a:rPr lang="en-US" sz="2400" dirty="0">
                <a:solidFill>
                  <a:schemeClr val="bg1"/>
                </a:solidFill>
              </a:rPr>
            </a:br>
            <a:r>
              <a:rPr lang="en-US" sz="2400" dirty="0">
                <a:solidFill>
                  <a:schemeClr val="bg1"/>
                </a:solidFill>
              </a:rPr>
              <a:t>Through the Library’s institutional memberships with specific publishers, </a:t>
            </a:r>
            <a:br>
              <a:rPr lang="en-US" sz="2400" dirty="0">
                <a:solidFill>
                  <a:schemeClr val="bg1"/>
                </a:solidFill>
              </a:rPr>
            </a:br>
            <a:r>
              <a:rPr lang="en-US" sz="2400" dirty="0">
                <a:solidFill>
                  <a:schemeClr val="bg1"/>
                </a:solidFill>
              </a:rPr>
              <a:t>UA authors benefit from pre-arranged discounts or waivers on article processing charges.</a:t>
            </a:r>
          </a:p>
          <a:p>
            <a:endParaRPr lang="en-US" sz="2400" dirty="0">
              <a:solidFill>
                <a:schemeClr val="bg1"/>
              </a:solidFill>
            </a:endParaRPr>
          </a:p>
          <a:p>
            <a:endParaRPr lang="en-US" sz="2400" dirty="0">
              <a:solidFill>
                <a:schemeClr val="bg1"/>
              </a:solidFill>
            </a:endParaRPr>
          </a:p>
          <a:p>
            <a:r>
              <a:rPr lang="en-US" sz="2400" i="1" dirty="0">
                <a:solidFill>
                  <a:schemeClr val="bg1"/>
                </a:solidFill>
              </a:rPr>
              <a:t>Support of initiatives and projects that advance open access</a:t>
            </a:r>
            <a:r>
              <a:rPr lang="en-US" sz="2400" dirty="0">
                <a:solidFill>
                  <a:schemeClr val="bg1"/>
                </a:solidFill>
              </a:rPr>
              <a:t>: </a:t>
            </a:r>
            <a:br>
              <a:rPr lang="en-US" sz="2400" dirty="0">
                <a:solidFill>
                  <a:schemeClr val="bg1"/>
                </a:solidFill>
              </a:rPr>
            </a:br>
            <a:r>
              <a:rPr lang="en-US" sz="2400" dirty="0">
                <a:solidFill>
                  <a:schemeClr val="bg1"/>
                </a:solidFill>
              </a:rPr>
              <a:t>The Library will commit funding in memberships and initiatives that</a:t>
            </a:r>
            <a:br>
              <a:rPr lang="en-US" sz="2400" dirty="0">
                <a:solidFill>
                  <a:schemeClr val="bg1"/>
                </a:solidFill>
              </a:rPr>
            </a:br>
            <a:r>
              <a:rPr lang="en-US" sz="2400" dirty="0">
                <a:solidFill>
                  <a:schemeClr val="bg1"/>
                </a:solidFill>
              </a:rPr>
              <a:t> have wide potential global impact, such as projects that develop open </a:t>
            </a:r>
            <a:br>
              <a:rPr lang="en-US" sz="2400" dirty="0">
                <a:solidFill>
                  <a:schemeClr val="bg1"/>
                </a:solidFill>
              </a:rPr>
            </a:br>
            <a:r>
              <a:rPr lang="en-US" sz="2400" dirty="0">
                <a:solidFill>
                  <a:schemeClr val="bg1"/>
                </a:solidFill>
              </a:rPr>
              <a:t>publication infrastructure or that convert portfolios of subscription-based </a:t>
            </a:r>
            <a:br>
              <a:rPr lang="en-US" sz="2400" dirty="0">
                <a:solidFill>
                  <a:schemeClr val="bg1"/>
                </a:solidFill>
              </a:rPr>
            </a:br>
            <a:r>
              <a:rPr lang="en-US" sz="2400" dirty="0">
                <a:solidFill>
                  <a:schemeClr val="bg1"/>
                </a:solidFill>
              </a:rPr>
              <a:t>peer-reviewed journals to open access.</a:t>
            </a:r>
          </a:p>
          <a:p>
            <a:endParaRPr lang="en-US" dirty="0"/>
          </a:p>
        </p:txBody>
      </p:sp>
      <p:sp>
        <p:nvSpPr>
          <p:cNvPr id="6" name="TextBox 5">
            <a:extLst>
              <a:ext uri="{FF2B5EF4-FFF2-40B4-BE49-F238E27FC236}">
                <a16:creationId xmlns:a16="http://schemas.microsoft.com/office/drawing/2014/main" id="{786E0188-93C3-CA8A-79DB-C731F81A31BB}"/>
              </a:ext>
            </a:extLst>
          </p:cNvPr>
          <p:cNvSpPr txBox="1"/>
          <p:nvPr/>
        </p:nvSpPr>
        <p:spPr>
          <a:xfrm>
            <a:off x="12154441" y="6711696"/>
            <a:ext cx="6148799" cy="203132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b="1" dirty="0">
                <a:solidFill>
                  <a:schemeClr val="bg1"/>
                </a:solidFill>
              </a:rPr>
              <a:t>Suggestions?</a:t>
            </a:r>
          </a:p>
          <a:p>
            <a:r>
              <a:rPr lang="en-US" dirty="0">
                <a:solidFill>
                  <a:schemeClr val="bg1"/>
                </a:solidFill>
              </a:rPr>
              <a:t>Do you know of an open access project that you think </a:t>
            </a:r>
            <a:br>
              <a:rPr lang="en-US" dirty="0">
                <a:solidFill>
                  <a:schemeClr val="bg1"/>
                </a:solidFill>
              </a:rPr>
            </a:br>
            <a:r>
              <a:rPr lang="en-US" dirty="0">
                <a:solidFill>
                  <a:schemeClr val="bg1"/>
                </a:solidFill>
              </a:rPr>
              <a:t>we should support? Have you heard of another publisher </a:t>
            </a:r>
            <a:br>
              <a:rPr lang="en-US" dirty="0">
                <a:solidFill>
                  <a:schemeClr val="bg1"/>
                </a:solidFill>
              </a:rPr>
            </a:br>
            <a:r>
              <a:rPr lang="en-US" dirty="0">
                <a:solidFill>
                  <a:schemeClr val="bg1"/>
                </a:solidFill>
              </a:rPr>
              <a:t>that offers pre-arranged discounted article processing charges? </a:t>
            </a:r>
            <a:br>
              <a:rPr lang="en-US" dirty="0">
                <a:solidFill>
                  <a:schemeClr val="bg1"/>
                </a:solidFill>
              </a:rPr>
            </a:br>
            <a:r>
              <a:rPr lang="en-US" dirty="0">
                <a:solidFill>
                  <a:schemeClr val="bg1"/>
                </a:solidFill>
              </a:rPr>
              <a:t>Please share your ideas about how the Library can promote </a:t>
            </a:r>
            <a:br>
              <a:rPr lang="en-US" dirty="0">
                <a:solidFill>
                  <a:schemeClr val="bg1"/>
                </a:solidFill>
              </a:rPr>
            </a:br>
            <a:r>
              <a:rPr lang="en-US" dirty="0">
                <a:solidFill>
                  <a:schemeClr val="bg1"/>
                </a:solidFill>
              </a:rPr>
              <a:t>open access. Contact us at </a:t>
            </a:r>
            <a:r>
              <a:rPr lang="en-US" dirty="0">
                <a:solidFill>
                  <a:schemeClr val="bg1"/>
                </a:solidFill>
                <a:hlinkClick r:id="rId6">
                  <a:extLst>
                    <a:ext uri="{A12FA001-AC4F-418D-AE19-62706E023703}">
                      <ahyp:hlinkClr xmlns:ahyp="http://schemas.microsoft.com/office/drawing/2018/hyperlinkcolor" val="tx"/>
                    </a:ext>
                  </a:extLst>
                </a:hlinkClick>
              </a:rPr>
              <a:t>open-access@email.arizona.edu</a:t>
            </a:r>
            <a:r>
              <a:rPr lang="en-US" dirty="0">
                <a:solidFill>
                  <a:schemeClr val="bg1"/>
                </a:solidFill>
              </a:rPr>
              <a:t>.</a:t>
            </a:r>
          </a:p>
          <a:p>
            <a:endParaRPr lang="en-US" dirty="0"/>
          </a:p>
        </p:txBody>
      </p:sp>
    </p:spTree>
    <p:extLst>
      <p:ext uri="{BB962C8B-B14F-4D97-AF65-F5344CB8AC3E}">
        <p14:creationId xmlns:p14="http://schemas.microsoft.com/office/powerpoint/2010/main" val="3114708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0ED5AA48-51B3-2542-BCFB-AFCBC532A43B}"/>
              </a:ext>
            </a:extLst>
          </p:cNvPr>
          <p:cNvSpPr txBox="1"/>
          <p:nvPr/>
        </p:nvSpPr>
        <p:spPr>
          <a:xfrm>
            <a:off x="2362200" y="7734300"/>
            <a:ext cx="5832426" cy="1865745"/>
          </a:xfrm>
          <a:prstGeom prst="rect">
            <a:avLst/>
          </a:prstGeom>
        </p:spPr>
        <p:txBody>
          <a:bodyPr vert="horz" wrap="square" lIns="0" tIns="13335" rIns="0" bIns="0" rtlCol="0">
            <a:noAutofit/>
          </a:bodyPr>
          <a:lstStyle/>
          <a:p>
            <a:r>
              <a:rPr lang="en-US" sz="2800" dirty="0">
                <a:solidFill>
                  <a:srgbClr val="1D5287"/>
                </a:solidFill>
                <a:cs typeface="Calibri" panose="020F0502020204030204" pitchFamily="34" charset="0"/>
              </a:rPr>
              <a:t>Ellen Dubinsky</a:t>
            </a:r>
          </a:p>
          <a:p>
            <a:r>
              <a:rPr lang="en-US" sz="2800" dirty="0">
                <a:solidFill>
                  <a:srgbClr val="1D5287"/>
                </a:solidFill>
                <a:cs typeface="Calibri" panose="020F0502020204030204" pitchFamily="34" charset="0"/>
              </a:rPr>
              <a:t>Scholarly Communication Librarian</a:t>
            </a:r>
          </a:p>
          <a:p>
            <a:r>
              <a:rPr lang="en-US" sz="2800" dirty="0">
                <a:solidFill>
                  <a:srgbClr val="1D5287"/>
                </a:solidFill>
              </a:rPr>
              <a:t>edubinsky@arizona.edu</a:t>
            </a:r>
          </a:p>
        </p:txBody>
      </p:sp>
      <p:sp>
        <p:nvSpPr>
          <p:cNvPr id="15" name="object 3">
            <a:extLst>
              <a:ext uri="{FF2B5EF4-FFF2-40B4-BE49-F238E27FC236}">
                <a16:creationId xmlns:a16="http://schemas.microsoft.com/office/drawing/2014/main" id="{14E6982B-B7F4-6541-BD07-8E378EE4F418}"/>
              </a:ext>
            </a:extLst>
          </p:cNvPr>
          <p:cNvSpPr txBox="1">
            <a:spLocks/>
          </p:cNvSpPr>
          <p:nvPr/>
        </p:nvSpPr>
        <p:spPr>
          <a:xfrm>
            <a:off x="9547215" y="1706481"/>
            <a:ext cx="7348146" cy="7267374"/>
          </a:xfrm>
          <a:prstGeom prst="rect">
            <a:avLst/>
          </a:prstGeom>
        </p:spPr>
        <p:txBody>
          <a:bodyPr vert="horz" wrap="square" lIns="0" tIns="13970" rIns="0" bIns="0" rtlCol="0">
            <a:noAutofit/>
          </a:bodyPr>
          <a:lstStyle>
            <a:lvl1pPr marL="0">
              <a:defRPr b="0" i="0">
                <a:latin typeface="Calibri" panose="020F0502020204030204" pitchFamily="34" charset="0"/>
                <a:ea typeface="+mn-ea"/>
                <a:cs typeface="Calibri" panose="020F050202020403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Bef>
                <a:spcPts val="30"/>
              </a:spcBef>
            </a:pPr>
            <a:endParaRPr lang="en-US" sz="3600" kern="0" dirty="0">
              <a:solidFill>
                <a:schemeClr val="bg1"/>
              </a:solidFill>
            </a:endParaRPr>
          </a:p>
          <a:p>
            <a:pPr marL="12700">
              <a:spcBef>
                <a:spcPts val="110"/>
              </a:spcBef>
              <a:tabLst>
                <a:tab pos="1565275" algn="l"/>
                <a:tab pos="3314700" algn="l"/>
              </a:tabLst>
            </a:pPr>
            <a:r>
              <a:rPr lang="en-US" sz="2400" b="1" kern="0" dirty="0">
                <a:solidFill>
                  <a:schemeClr val="bg1"/>
                </a:solidFill>
              </a:rPr>
              <a:t>HOW YOU CAN SUPPORT OPEN RESEARCH</a:t>
            </a:r>
          </a:p>
          <a:p>
            <a:r>
              <a:rPr lang="en-US" sz="2400" kern="0" dirty="0">
                <a:solidFill>
                  <a:schemeClr val="bg1"/>
                </a:solidFill>
              </a:rPr>
              <a:t>October 26, 2022 at 10 am. Online.</a:t>
            </a:r>
          </a:p>
          <a:p>
            <a:endParaRPr lang="en-US" sz="2400" kern="0" dirty="0">
              <a:solidFill>
                <a:schemeClr val="bg1"/>
              </a:solidFill>
            </a:endParaRPr>
          </a:p>
          <a:p>
            <a:pPr marL="12700">
              <a:spcBef>
                <a:spcPts val="110"/>
              </a:spcBef>
              <a:tabLst>
                <a:tab pos="1565275" algn="l"/>
                <a:tab pos="3314700" algn="l"/>
              </a:tabLst>
            </a:pPr>
            <a:endParaRPr lang="en-US" sz="2400" kern="0" spc="415" dirty="0">
              <a:solidFill>
                <a:schemeClr val="bg1"/>
              </a:solidFill>
            </a:endParaRPr>
          </a:p>
          <a:p>
            <a:pPr marL="12700">
              <a:spcBef>
                <a:spcPts val="110"/>
              </a:spcBef>
              <a:tabLst>
                <a:tab pos="1565275" algn="l"/>
                <a:tab pos="3314700" algn="l"/>
              </a:tabLst>
            </a:pPr>
            <a:r>
              <a:rPr lang="en-US" sz="2400" b="1" kern="0" dirty="0">
                <a:solidFill>
                  <a:schemeClr val="bg1"/>
                </a:solidFill>
              </a:rPr>
              <a:t>OPEN ACCESS &amp; PREDATORY PUBLISHING</a:t>
            </a:r>
          </a:p>
          <a:p>
            <a:r>
              <a:rPr lang="en-US" sz="2400" kern="0" dirty="0">
                <a:solidFill>
                  <a:schemeClr val="bg1"/>
                </a:solidFill>
              </a:rPr>
              <a:t>October 27, 2022 at 12 pm. Online.</a:t>
            </a:r>
          </a:p>
          <a:p>
            <a:endParaRPr lang="en-US" sz="2400" kern="0" dirty="0">
              <a:solidFill>
                <a:schemeClr val="bg1"/>
              </a:solidFill>
            </a:endParaRPr>
          </a:p>
          <a:p>
            <a:endParaRPr lang="en-US" sz="2400" kern="0" dirty="0">
              <a:solidFill>
                <a:schemeClr val="bg1"/>
              </a:solidFill>
            </a:endParaRPr>
          </a:p>
          <a:p>
            <a:r>
              <a:rPr lang="en-US" sz="2400" b="1" kern="0" dirty="0">
                <a:solidFill>
                  <a:schemeClr val="bg1"/>
                </a:solidFill>
              </a:rPr>
              <a:t>COPYRIGHT FOR GRADUATE STUDENTS</a:t>
            </a:r>
            <a:endParaRPr lang="en-US" sz="2400" kern="0" dirty="0">
              <a:solidFill>
                <a:schemeClr val="bg1"/>
              </a:solidFill>
            </a:endParaRPr>
          </a:p>
          <a:p>
            <a:r>
              <a:rPr lang="en-US" sz="2400" kern="0" dirty="0">
                <a:solidFill>
                  <a:schemeClr val="bg1"/>
                </a:solidFill>
              </a:rPr>
              <a:t>November 8, 2022 at 1 pm. Online. </a:t>
            </a:r>
          </a:p>
          <a:p>
            <a:r>
              <a:rPr lang="en-US" dirty="0">
                <a:solidFill>
                  <a:schemeClr val="bg1"/>
                </a:solidFill>
              </a:rPr>
              <a:t>The workshop will cover: What copyright is and what copyrights you have in your work; Using third-party works in your writing, including using public domain and openly licensed works, relying on fair use, and securing permission; Depositing your dissertation or thesis online; Considerations when signing a publication contract.</a:t>
            </a:r>
            <a:endParaRPr lang="en-US" kern="0" dirty="0">
              <a:solidFill>
                <a:schemeClr val="bg1"/>
              </a:solidFill>
            </a:endParaRPr>
          </a:p>
          <a:p>
            <a:pPr>
              <a:spcBef>
                <a:spcPts val="30"/>
              </a:spcBef>
            </a:pPr>
            <a:endParaRPr lang="en-US" sz="2400" kern="0" dirty="0">
              <a:solidFill>
                <a:srgbClr val="0C234B"/>
              </a:solidFill>
            </a:endParaRPr>
          </a:p>
        </p:txBody>
      </p:sp>
      <p:sp>
        <p:nvSpPr>
          <p:cNvPr id="16" name="object 4">
            <a:extLst>
              <a:ext uri="{FF2B5EF4-FFF2-40B4-BE49-F238E27FC236}">
                <a16:creationId xmlns:a16="http://schemas.microsoft.com/office/drawing/2014/main" id="{149DA1B2-F643-7C41-833D-9734592CDD63}"/>
              </a:ext>
            </a:extLst>
          </p:cNvPr>
          <p:cNvSpPr txBox="1">
            <a:spLocks/>
          </p:cNvSpPr>
          <p:nvPr/>
        </p:nvSpPr>
        <p:spPr>
          <a:xfrm>
            <a:off x="2362200" y="1409700"/>
            <a:ext cx="5651501" cy="812165"/>
          </a:xfrm>
          <a:prstGeom prst="rect">
            <a:avLst/>
          </a:prstGeom>
        </p:spPr>
        <p:txBody>
          <a:bodyPr vert="horz" wrap="square" lIns="0" tIns="13970" rIns="0" bIns="0" rtlCol="0">
            <a:noAutofit/>
          </a:bodyPr>
          <a:lstStyle>
            <a:lvl1pPr>
              <a:defRPr b="0" i="0">
                <a:latin typeface="Calibri" panose="020F0502020204030204" pitchFamily="34" charset="0"/>
                <a:ea typeface="+mj-ea"/>
                <a:cs typeface="Calibri" panose="020F0502020204030204" pitchFamily="34" charset="0"/>
              </a:defRPr>
            </a:lvl1pPr>
          </a:lstStyle>
          <a:p>
            <a:pPr marL="12700">
              <a:spcBef>
                <a:spcPts val="110"/>
              </a:spcBef>
            </a:pPr>
            <a:r>
              <a:rPr lang="en-US" sz="4400" kern="0" dirty="0">
                <a:solidFill>
                  <a:srgbClr val="1D5287"/>
                </a:solidFill>
                <a:latin typeface="+mj-lt"/>
              </a:rPr>
              <a:t>Scholarly Communications</a:t>
            </a:r>
          </a:p>
        </p:txBody>
      </p:sp>
      <p:pic>
        <p:nvPicPr>
          <p:cNvPr id="4" name="Picture 3">
            <a:extLst>
              <a:ext uri="{FF2B5EF4-FFF2-40B4-BE49-F238E27FC236}">
                <a16:creationId xmlns:a16="http://schemas.microsoft.com/office/drawing/2014/main" id="{16F17487-A21F-7F11-B91D-703F12F192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270" y="3079180"/>
            <a:ext cx="3099955" cy="41286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0ED5AA48-51B3-2542-BCFB-AFCBC532A43B}"/>
              </a:ext>
            </a:extLst>
          </p:cNvPr>
          <p:cNvSpPr txBox="1"/>
          <p:nvPr/>
        </p:nvSpPr>
        <p:spPr>
          <a:xfrm>
            <a:off x="2362200" y="7734300"/>
            <a:ext cx="5832426" cy="1865745"/>
          </a:xfrm>
          <a:prstGeom prst="rect">
            <a:avLst/>
          </a:prstGeom>
        </p:spPr>
        <p:txBody>
          <a:bodyPr vert="horz" wrap="square" lIns="0" tIns="13335" rIns="0" bIns="0" rtlCol="0" anchor="t">
            <a:noAutofit/>
          </a:bodyPr>
          <a:lstStyle/>
          <a:p>
            <a:r>
              <a:rPr lang="en-US" sz="2800" dirty="0">
                <a:solidFill>
                  <a:srgbClr val="1D5287"/>
                </a:solidFill>
                <a:cs typeface="Calibri"/>
              </a:rPr>
              <a:t>Jeff Oliver</a:t>
            </a:r>
            <a:endParaRPr lang="en-US" dirty="0">
              <a:solidFill>
                <a:srgbClr val="1D5287"/>
              </a:solidFill>
            </a:endParaRPr>
          </a:p>
          <a:p>
            <a:r>
              <a:rPr lang="en-US" sz="2800" dirty="0">
                <a:solidFill>
                  <a:srgbClr val="1D5287"/>
                </a:solidFill>
                <a:cs typeface="Calibri"/>
              </a:rPr>
              <a:t>Data Science Specialist</a:t>
            </a:r>
            <a:endParaRPr lang="en-US" sz="2800" dirty="0">
              <a:solidFill>
                <a:srgbClr val="1D5287"/>
              </a:solidFill>
              <a:cs typeface="Calibri" panose="020F0502020204030204" pitchFamily="34" charset="0"/>
            </a:endParaRPr>
          </a:p>
          <a:p>
            <a:r>
              <a:rPr lang="en-US" sz="2800" dirty="0">
                <a:solidFill>
                  <a:srgbClr val="1D5287"/>
                </a:solidFill>
                <a:cs typeface="Calibri"/>
                <a:hlinkClick r:id="rId2">
                  <a:extLst>
                    <a:ext uri="{A12FA001-AC4F-418D-AE19-62706E023703}">
                      <ahyp:hlinkClr xmlns:ahyp="http://schemas.microsoft.com/office/drawing/2018/hyperlinkcolor" val="tx"/>
                    </a:ext>
                  </a:extLst>
                </a:hlinkClick>
              </a:rPr>
              <a:t>jcoliver@arizona.edu</a:t>
            </a:r>
            <a:endParaRPr lang="en-US" sz="2800" dirty="0">
              <a:solidFill>
                <a:srgbClr val="1D5287"/>
              </a:solidFill>
              <a:cs typeface="Calibri" panose="020F0502020204030204" pitchFamily="34" charset="0"/>
            </a:endParaRPr>
          </a:p>
          <a:p>
            <a:r>
              <a:rPr lang="en-US" sz="2800" dirty="0">
                <a:solidFill>
                  <a:srgbClr val="1D5287"/>
                </a:solidFill>
                <a:cs typeface="Calibri"/>
                <a:hlinkClick r:id="rId3">
                  <a:extLst>
                    <a:ext uri="{A12FA001-AC4F-418D-AE19-62706E023703}">
                      <ahyp:hlinkClr xmlns:ahyp="http://schemas.microsoft.com/office/drawing/2018/hyperlinkcolor" val="tx"/>
                    </a:ext>
                  </a:extLst>
                </a:hlinkClick>
              </a:rPr>
              <a:t>https://data.library.arizona.edu</a:t>
            </a:r>
            <a:endParaRPr lang="en-US" sz="2800" dirty="0">
              <a:solidFill>
                <a:srgbClr val="1D5287"/>
              </a:solidFill>
              <a:cs typeface="Calibri"/>
            </a:endParaRPr>
          </a:p>
        </p:txBody>
      </p:sp>
      <p:sp>
        <p:nvSpPr>
          <p:cNvPr id="15" name="object 3">
            <a:extLst>
              <a:ext uri="{FF2B5EF4-FFF2-40B4-BE49-F238E27FC236}">
                <a16:creationId xmlns:a16="http://schemas.microsoft.com/office/drawing/2014/main" id="{14E6982B-B7F4-6541-BD07-8E378EE4F418}"/>
              </a:ext>
            </a:extLst>
          </p:cNvPr>
          <p:cNvSpPr txBox="1">
            <a:spLocks/>
          </p:cNvSpPr>
          <p:nvPr/>
        </p:nvSpPr>
        <p:spPr>
          <a:xfrm>
            <a:off x="9547215" y="1706481"/>
            <a:ext cx="7348146" cy="7267374"/>
          </a:xfrm>
          <a:prstGeom prst="rect">
            <a:avLst/>
          </a:prstGeom>
        </p:spPr>
        <p:txBody>
          <a:bodyPr vert="horz" wrap="square" lIns="0" tIns="13970" rIns="0" bIns="0" rtlCol="0" anchor="t">
            <a:noAutofit/>
          </a:bodyPr>
          <a:lstStyle>
            <a:lvl1pPr marL="0">
              <a:defRPr b="0" i="0">
                <a:latin typeface="Calibri" panose="020F0502020204030204" pitchFamily="34" charset="0"/>
                <a:ea typeface="+mn-ea"/>
                <a:cs typeface="Calibri" panose="020F050202020403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spcBef>
                <a:spcPts val="110"/>
              </a:spcBef>
              <a:tabLst>
                <a:tab pos="1565275" algn="l"/>
                <a:tab pos="3314700" algn="l"/>
              </a:tabLst>
            </a:pPr>
            <a:r>
              <a:rPr lang="en-US" sz="2400" b="1" kern="0" spc="415" dirty="0">
                <a:solidFill>
                  <a:schemeClr val="bg1"/>
                </a:solidFill>
                <a:latin typeface="Calibri"/>
                <a:cs typeface="Calibri"/>
              </a:rPr>
              <a:t>DATA &amp; VIZ DROP-IN</a:t>
            </a:r>
            <a:endParaRPr lang="en-US" sz="2400" b="1" kern="0" spc="415" dirty="0">
              <a:solidFill>
                <a:schemeClr val="bg1"/>
              </a:solidFill>
            </a:endParaRPr>
          </a:p>
          <a:p>
            <a:pPr marL="12700">
              <a:spcBef>
                <a:spcPts val="110"/>
              </a:spcBef>
            </a:pPr>
            <a:endParaRPr lang="en-US" sz="2400" b="1" kern="0" spc="415" dirty="0">
              <a:solidFill>
                <a:schemeClr val="bg1"/>
              </a:solidFill>
              <a:latin typeface="Calibri"/>
              <a:cs typeface="Calibri"/>
            </a:endParaRPr>
          </a:p>
          <a:p>
            <a:r>
              <a:rPr lang="en-US" sz="2400" kern="0" dirty="0">
                <a:solidFill>
                  <a:schemeClr val="bg1"/>
                </a:solidFill>
                <a:latin typeface="Calibri"/>
                <a:cs typeface="Calibri"/>
              </a:rPr>
              <a:t>Support for R, Python, and data visualization</a:t>
            </a:r>
          </a:p>
          <a:p>
            <a:r>
              <a:rPr lang="en-US" sz="2400" kern="0" dirty="0">
                <a:solidFill>
                  <a:schemeClr val="bg1"/>
                </a:solidFill>
                <a:latin typeface="Calibri"/>
                <a:cs typeface="Calibri"/>
              </a:rPr>
              <a:t>Every Tuesday morning, 9-11am </a:t>
            </a:r>
            <a:endParaRPr lang="en-US" dirty="0">
              <a:solidFill>
                <a:schemeClr val="bg1"/>
              </a:solidFill>
            </a:endParaRPr>
          </a:p>
          <a:p>
            <a:r>
              <a:rPr lang="en-US" sz="2400" kern="0" dirty="0">
                <a:solidFill>
                  <a:schemeClr val="bg1"/>
                </a:solidFill>
                <a:latin typeface="Calibri"/>
                <a:cs typeface="Calibri"/>
              </a:rPr>
              <a:t>Data Studios of Main Library and online</a:t>
            </a:r>
            <a:endParaRPr lang="en-US" sz="2400" kern="0" dirty="0">
              <a:solidFill>
                <a:schemeClr val="bg1"/>
              </a:solidFill>
            </a:endParaRPr>
          </a:p>
          <a:p>
            <a:pPr>
              <a:tabLst>
                <a:tab pos="1565275" algn="l"/>
                <a:tab pos="3314700" algn="l"/>
              </a:tabLst>
            </a:pPr>
            <a:r>
              <a:rPr lang="en-US" sz="2400" dirty="0">
                <a:solidFill>
                  <a:schemeClr val="bg1"/>
                </a:solidFill>
                <a:latin typeface="Calibri"/>
                <a:cs typeface="Calibri"/>
                <a:hlinkClick r:id="rId4">
                  <a:extLst>
                    <a:ext uri="{A12FA001-AC4F-418D-AE19-62706E023703}">
                      <ahyp:hlinkClr xmlns:ahyp="http://schemas.microsoft.com/office/drawing/2018/hyperlinkcolor" val="tx"/>
                    </a:ext>
                  </a:extLst>
                </a:hlinkClick>
              </a:rPr>
              <a:t>https://libcal.library.arizona.edu/event/9325843</a:t>
            </a:r>
            <a:endParaRPr lang="en-US" sz="2400" dirty="0">
              <a:solidFill>
                <a:schemeClr val="bg1"/>
              </a:solidFill>
              <a:latin typeface="Calibri"/>
              <a:ea typeface="Calibri"/>
              <a:cs typeface="Calibri"/>
            </a:endParaRPr>
          </a:p>
          <a:p>
            <a:pPr marL="12700">
              <a:spcBef>
                <a:spcPts val="110"/>
              </a:spcBef>
              <a:tabLst>
                <a:tab pos="1565275" algn="l"/>
                <a:tab pos="3314700" algn="l"/>
              </a:tabLst>
            </a:pPr>
            <a:endParaRPr lang="en-US" sz="2400" b="1" kern="0" spc="415" dirty="0">
              <a:solidFill>
                <a:schemeClr val="bg1"/>
              </a:solidFill>
              <a:latin typeface="Calibri"/>
              <a:cs typeface="Calibri"/>
            </a:endParaRPr>
          </a:p>
          <a:p>
            <a:pPr marL="12700">
              <a:spcBef>
                <a:spcPts val="110"/>
              </a:spcBef>
              <a:tabLst>
                <a:tab pos="1565275" algn="l"/>
                <a:tab pos="3314700" algn="l"/>
              </a:tabLst>
            </a:pPr>
            <a:r>
              <a:rPr lang="en-US" sz="2400" b="1" kern="0" spc="415" dirty="0">
                <a:solidFill>
                  <a:schemeClr val="bg1"/>
                </a:solidFill>
                <a:latin typeface="Calibri"/>
                <a:cs typeface="Calibri"/>
              </a:rPr>
              <a:t>DATA ANALYSIS &amp; VISUALIZATION IN R</a:t>
            </a:r>
            <a:endParaRPr lang="en-US" dirty="0">
              <a:solidFill>
                <a:schemeClr val="bg1"/>
              </a:solidFill>
            </a:endParaRPr>
          </a:p>
          <a:p>
            <a:pPr marL="12700"/>
            <a:endParaRPr lang="en-US" sz="2400" kern="0" spc="450" dirty="0">
              <a:solidFill>
                <a:schemeClr val="bg1"/>
              </a:solidFill>
            </a:endParaRPr>
          </a:p>
          <a:p>
            <a:r>
              <a:rPr lang="en-US" sz="2400" kern="0" dirty="0">
                <a:solidFill>
                  <a:schemeClr val="bg1"/>
                </a:solidFill>
                <a:latin typeface="Calibri"/>
                <a:cs typeface="Calibri"/>
              </a:rPr>
              <a:t>Workshops every other Tuesday morning, 9-11am</a:t>
            </a:r>
            <a:endParaRPr lang="en-US" dirty="0">
              <a:solidFill>
                <a:schemeClr val="bg1"/>
              </a:solidFill>
            </a:endParaRPr>
          </a:p>
          <a:p>
            <a:r>
              <a:rPr lang="en-US" sz="2400" kern="0" dirty="0">
                <a:solidFill>
                  <a:schemeClr val="bg1"/>
                </a:solidFill>
                <a:latin typeface="Calibri"/>
                <a:cs typeface="Calibri"/>
              </a:rPr>
              <a:t>Data Studios of Main Library and online </a:t>
            </a:r>
            <a:endParaRPr lang="en-US" dirty="0">
              <a:solidFill>
                <a:schemeClr val="bg1"/>
              </a:solidFill>
            </a:endParaRPr>
          </a:p>
          <a:p>
            <a:r>
              <a:rPr lang="en-US" sz="2400" kern="0" dirty="0">
                <a:solidFill>
                  <a:schemeClr val="bg1"/>
                </a:solidFill>
                <a:latin typeface="Calibri"/>
                <a:cs typeface="Calibri"/>
              </a:rPr>
              <a:t>Schedule: </a:t>
            </a:r>
            <a:r>
              <a:rPr lang="en-US" sz="2400" dirty="0">
                <a:solidFill>
                  <a:schemeClr val="bg1"/>
                </a:solidFill>
                <a:latin typeface="Calibri"/>
                <a:cs typeface="Calibri"/>
                <a:hlinkClick r:id="rId5">
                  <a:extLst>
                    <a:ext uri="{A12FA001-AC4F-418D-AE19-62706E023703}">
                      <ahyp:hlinkClr xmlns:ahyp="http://schemas.microsoft.com/office/drawing/2018/hyperlinkcolor" val="tx"/>
                    </a:ext>
                  </a:extLst>
                </a:hlinkClick>
              </a:rPr>
              <a:t>https://jcoliver.github.io/learn-r/schedule</a:t>
            </a:r>
            <a:endParaRPr lang="en-US" sz="2400" dirty="0">
              <a:solidFill>
                <a:schemeClr val="bg1"/>
              </a:solidFill>
              <a:latin typeface="Calibri"/>
              <a:cs typeface="Calibri"/>
            </a:endParaRPr>
          </a:p>
          <a:p>
            <a:r>
              <a:rPr lang="en-US" sz="2400" u="sng" dirty="0">
                <a:solidFill>
                  <a:schemeClr val="bg1"/>
                </a:solidFill>
                <a:latin typeface="Calibri"/>
                <a:cs typeface="Calibri"/>
                <a:hlinkClick r:id="rId6">
                  <a:extLst>
                    <a:ext uri="{A12FA001-AC4F-418D-AE19-62706E023703}">
                      <ahyp:hlinkClr xmlns:ahyp="http://schemas.microsoft.com/office/drawing/2018/hyperlinkcolor" val="tx"/>
                    </a:ext>
                  </a:extLst>
                </a:hlinkClick>
              </a:rPr>
              <a:t>https://libcal.library.arizona.edu/event/9325843</a:t>
            </a:r>
            <a:r>
              <a:rPr lang="en-US" sz="2400" kern="0" dirty="0">
                <a:solidFill>
                  <a:schemeClr val="bg1"/>
                </a:solidFill>
                <a:latin typeface="Calibri"/>
                <a:cs typeface="Calibri"/>
              </a:rPr>
              <a:t> </a:t>
            </a:r>
            <a:endParaRPr lang="en-US" dirty="0">
              <a:solidFill>
                <a:schemeClr val="bg1"/>
              </a:solidFill>
            </a:endParaRPr>
          </a:p>
          <a:p>
            <a:endParaRPr lang="en-US" sz="2400" kern="0" dirty="0">
              <a:solidFill>
                <a:schemeClr val="bg1"/>
              </a:solidFill>
            </a:endParaRPr>
          </a:p>
          <a:p>
            <a:pPr marL="12700">
              <a:spcBef>
                <a:spcPts val="110"/>
              </a:spcBef>
              <a:tabLst>
                <a:tab pos="1565275" algn="l"/>
                <a:tab pos="3314700" algn="l"/>
              </a:tabLst>
            </a:pPr>
            <a:r>
              <a:rPr lang="en-US" sz="2400" b="1" kern="0" spc="415" dirty="0">
                <a:solidFill>
                  <a:schemeClr val="bg1"/>
                </a:solidFill>
                <a:latin typeface="Calibri"/>
                <a:cs typeface="Calibri"/>
              </a:rPr>
              <a:t>DATA SCIENCE AMBASSADORS</a:t>
            </a:r>
            <a:endParaRPr lang="en-US" sz="2400" b="1" kern="0" spc="415" dirty="0">
              <a:solidFill>
                <a:schemeClr val="bg1"/>
              </a:solidFill>
            </a:endParaRPr>
          </a:p>
          <a:p>
            <a:endParaRPr lang="en-US" sz="2400" kern="0" dirty="0">
              <a:solidFill>
                <a:schemeClr val="bg1"/>
              </a:solidFill>
              <a:latin typeface="Calibri"/>
              <a:cs typeface="Calibri"/>
            </a:endParaRPr>
          </a:p>
          <a:p>
            <a:r>
              <a:rPr lang="en-US" sz="2400" kern="0" dirty="0">
                <a:solidFill>
                  <a:schemeClr val="bg1"/>
                </a:solidFill>
                <a:latin typeface="Calibri"/>
                <a:cs typeface="Calibri"/>
              </a:rPr>
              <a:t>Supporting campus data science literacy</a:t>
            </a:r>
            <a:endParaRPr lang="en-US" dirty="0">
              <a:solidFill>
                <a:schemeClr val="bg1"/>
              </a:solidFill>
            </a:endParaRPr>
          </a:p>
          <a:p>
            <a:r>
              <a:rPr lang="en-US" sz="2400" u="sng" dirty="0">
                <a:solidFill>
                  <a:schemeClr val="bg1"/>
                </a:solidFill>
                <a:latin typeface="Calibri"/>
                <a:cs typeface="Calibri"/>
                <a:hlinkClick r:id="rId7">
                  <a:extLst>
                    <a:ext uri="{A12FA001-AC4F-418D-AE19-62706E023703}">
                      <ahyp:hlinkClr xmlns:ahyp="http://schemas.microsoft.com/office/drawing/2018/hyperlinkcolor" val="tx"/>
                    </a:ext>
                  </a:extLst>
                </a:hlinkClick>
              </a:rPr>
              <a:t>https://datascience.arizona.edu/dsa</a:t>
            </a:r>
            <a:endParaRPr lang="en-US" sz="2400" u="sng" dirty="0">
              <a:solidFill>
                <a:schemeClr val="bg1"/>
              </a:solidFill>
              <a:latin typeface="Calibri"/>
              <a:cs typeface="Calibri"/>
            </a:endParaRPr>
          </a:p>
          <a:p>
            <a:pPr>
              <a:spcBef>
                <a:spcPts val="30"/>
              </a:spcBef>
            </a:pPr>
            <a:endParaRPr lang="en-US" sz="2400" kern="0" dirty="0">
              <a:solidFill>
                <a:srgbClr val="0C234B"/>
              </a:solidFill>
            </a:endParaRPr>
          </a:p>
        </p:txBody>
      </p:sp>
      <p:sp>
        <p:nvSpPr>
          <p:cNvPr id="16" name="object 4">
            <a:extLst>
              <a:ext uri="{FF2B5EF4-FFF2-40B4-BE49-F238E27FC236}">
                <a16:creationId xmlns:a16="http://schemas.microsoft.com/office/drawing/2014/main" id="{149DA1B2-F643-7C41-833D-9734592CDD63}"/>
              </a:ext>
            </a:extLst>
          </p:cNvPr>
          <p:cNvSpPr txBox="1">
            <a:spLocks/>
          </p:cNvSpPr>
          <p:nvPr/>
        </p:nvSpPr>
        <p:spPr>
          <a:xfrm>
            <a:off x="1587498" y="1523678"/>
            <a:ext cx="6108701" cy="812165"/>
          </a:xfrm>
          <a:prstGeom prst="rect">
            <a:avLst/>
          </a:prstGeom>
        </p:spPr>
        <p:txBody>
          <a:bodyPr vert="horz" wrap="square" lIns="0" tIns="13970" rIns="0" bIns="0" rtlCol="0" anchor="t">
            <a:noAutofit/>
          </a:bodyPr>
          <a:lstStyle>
            <a:lvl1pPr>
              <a:defRPr b="0" i="0">
                <a:latin typeface="Calibri" panose="020F0502020204030204" pitchFamily="34" charset="0"/>
                <a:ea typeface="+mj-ea"/>
                <a:cs typeface="Calibri" panose="020F0502020204030204" pitchFamily="34" charset="0"/>
              </a:defRPr>
            </a:lvl1pPr>
          </a:lstStyle>
          <a:p>
            <a:pPr marL="12700">
              <a:spcBef>
                <a:spcPts val="110"/>
              </a:spcBef>
            </a:pPr>
            <a:r>
              <a:rPr lang="en-US" sz="5150" kern="0" spc="1340" dirty="0">
                <a:solidFill>
                  <a:srgbClr val="1D5287"/>
                </a:solidFill>
                <a:latin typeface="Calibri"/>
                <a:cs typeface="Calibri"/>
              </a:rPr>
              <a:t>DATA SCIENCE</a:t>
            </a:r>
          </a:p>
        </p:txBody>
      </p:sp>
      <p:pic>
        <p:nvPicPr>
          <p:cNvPr id="2" name="Picture 3" descr="Oliver_JC_headshot.jpg">
            <a:extLst>
              <a:ext uri="{FF2B5EF4-FFF2-40B4-BE49-F238E27FC236}">
                <a16:creationId xmlns:a16="http://schemas.microsoft.com/office/drawing/2014/main" id="{164A143A-72DC-74E2-37E0-28F41C3C54A1}"/>
              </a:ext>
            </a:extLst>
          </p:cNvPr>
          <p:cNvPicPr>
            <a:picLocks noChangeAspect="1"/>
          </p:cNvPicPr>
          <p:nvPr/>
        </p:nvPicPr>
        <p:blipFill>
          <a:blip r:embed="rId8"/>
          <a:stretch>
            <a:fillRect/>
          </a:stretch>
        </p:blipFill>
        <p:spPr>
          <a:xfrm>
            <a:off x="2359325" y="2852947"/>
            <a:ext cx="3295650" cy="4368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0ED5AA48-51B3-2542-BCFB-AFCBC532A43B}"/>
              </a:ext>
            </a:extLst>
          </p:cNvPr>
          <p:cNvSpPr txBox="1"/>
          <p:nvPr/>
        </p:nvSpPr>
        <p:spPr>
          <a:xfrm>
            <a:off x="2362200" y="7734300"/>
            <a:ext cx="5832426" cy="1865745"/>
          </a:xfrm>
          <a:prstGeom prst="rect">
            <a:avLst/>
          </a:prstGeom>
        </p:spPr>
        <p:txBody>
          <a:bodyPr vert="horz" wrap="square" lIns="0" tIns="13335" rIns="0" bIns="0" rtlCol="0">
            <a:noAutofit/>
          </a:bodyPr>
          <a:lstStyle/>
          <a:p>
            <a:r>
              <a:rPr lang="en-US" sz="2800" dirty="0">
                <a:solidFill>
                  <a:srgbClr val="1D5287"/>
                </a:solidFill>
                <a:cs typeface="Calibri" panose="020F0502020204030204" pitchFamily="34" charset="0"/>
              </a:rPr>
              <a:t>Kimberly Chapman</a:t>
            </a:r>
          </a:p>
          <a:p>
            <a:r>
              <a:rPr lang="en-US" sz="2800" dirty="0">
                <a:solidFill>
                  <a:srgbClr val="1D5287"/>
                </a:solidFill>
                <a:cs typeface="Calibri" panose="020F0502020204030204" pitchFamily="34" charset="0"/>
              </a:rPr>
              <a:t>Campus Repository Services</a:t>
            </a:r>
          </a:p>
          <a:p>
            <a:r>
              <a:rPr lang="en-US" sz="2800" dirty="0">
                <a:solidFill>
                  <a:srgbClr val="1D5287"/>
                </a:solidFill>
              </a:rPr>
              <a:t>kimberlychapman@arizona.edu</a:t>
            </a:r>
          </a:p>
          <a:p>
            <a:r>
              <a:rPr lang="en-US" sz="2800" dirty="0">
                <a:solidFill>
                  <a:srgbClr val="1D5287"/>
                </a:solidFill>
                <a:hlinkClick r:id="rId2">
                  <a:extLst>
                    <a:ext uri="{A12FA001-AC4F-418D-AE19-62706E023703}">
                      <ahyp:hlinkClr xmlns:ahyp="http://schemas.microsoft.com/office/drawing/2018/hyperlinkcolor" val="tx"/>
                    </a:ext>
                  </a:extLst>
                </a:hlinkClick>
              </a:rPr>
              <a:t>https://repository.arizona.edu/</a:t>
            </a:r>
            <a:endParaRPr lang="en-US" sz="2800" dirty="0">
              <a:solidFill>
                <a:srgbClr val="1D5287"/>
              </a:solidFill>
            </a:endParaRPr>
          </a:p>
        </p:txBody>
      </p:sp>
      <p:sp>
        <p:nvSpPr>
          <p:cNvPr id="15" name="object 3">
            <a:extLst>
              <a:ext uri="{FF2B5EF4-FFF2-40B4-BE49-F238E27FC236}">
                <a16:creationId xmlns:a16="http://schemas.microsoft.com/office/drawing/2014/main" id="{14E6982B-B7F4-6541-BD07-8E378EE4F418}"/>
              </a:ext>
            </a:extLst>
          </p:cNvPr>
          <p:cNvSpPr txBox="1">
            <a:spLocks/>
          </p:cNvSpPr>
          <p:nvPr/>
        </p:nvSpPr>
        <p:spPr>
          <a:xfrm>
            <a:off x="9547215" y="1706481"/>
            <a:ext cx="7348146" cy="7267374"/>
          </a:xfrm>
          <a:prstGeom prst="rect">
            <a:avLst/>
          </a:prstGeom>
        </p:spPr>
        <p:txBody>
          <a:bodyPr vert="horz" wrap="square" lIns="0" tIns="13970" rIns="0" bIns="0" rtlCol="0">
            <a:noAutofit/>
          </a:bodyPr>
          <a:lstStyle>
            <a:lvl1pPr marL="0">
              <a:defRPr b="0" i="0">
                <a:latin typeface="Calibri" panose="020F0502020204030204" pitchFamily="34" charset="0"/>
                <a:ea typeface="+mn-ea"/>
                <a:cs typeface="Calibri" panose="020F050202020403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spcBef>
                <a:spcPts val="110"/>
              </a:spcBef>
              <a:tabLst>
                <a:tab pos="1565275" algn="l"/>
                <a:tab pos="3314700" algn="l"/>
              </a:tabLst>
            </a:pPr>
            <a:r>
              <a:rPr lang="en-US" sz="2400" b="1" kern="0" spc="415" dirty="0">
                <a:solidFill>
                  <a:schemeClr val="bg1"/>
                </a:solidFill>
              </a:rPr>
              <a:t>DO YOU WANT TO SHARE, ARCHIVE AND PRESERVE YOUR RESEARCH FOR NOW AND THE FUTURE?</a:t>
            </a:r>
          </a:p>
          <a:p>
            <a:pPr marL="12700">
              <a:spcBef>
                <a:spcPts val="110"/>
              </a:spcBef>
              <a:tabLst>
                <a:tab pos="1565275" algn="l"/>
                <a:tab pos="3314700" algn="l"/>
              </a:tabLst>
            </a:pPr>
            <a:endParaRPr lang="en-US" sz="2400" kern="0" spc="360" dirty="0">
              <a:solidFill>
                <a:schemeClr val="bg1"/>
              </a:solidFill>
            </a:endParaRPr>
          </a:p>
          <a:p>
            <a:pPr marL="12700">
              <a:spcBef>
                <a:spcPts val="110"/>
              </a:spcBef>
              <a:tabLst>
                <a:tab pos="1565275" algn="l"/>
                <a:tab pos="3314700" algn="l"/>
              </a:tabLst>
            </a:pPr>
            <a:r>
              <a:rPr lang="en-US" sz="2400" b="1" kern="0" spc="415" dirty="0">
                <a:solidFill>
                  <a:schemeClr val="bg1"/>
                </a:solidFill>
              </a:rPr>
              <a:t>ARE YOU LOOKING FOR A PUBLIC &amp;  PERMANENT LOCATION FOR YOUR SCHOLARLY OUTPUTS?</a:t>
            </a:r>
          </a:p>
          <a:p>
            <a:pPr marL="12700"/>
            <a:endParaRPr lang="en-US" sz="2400" kern="0" spc="450" dirty="0">
              <a:solidFill>
                <a:schemeClr val="bg1"/>
              </a:solidFill>
            </a:endParaRPr>
          </a:p>
          <a:p>
            <a:r>
              <a:rPr lang="en-US" sz="2400" kern="0" dirty="0">
                <a:solidFill>
                  <a:schemeClr val="bg1"/>
                </a:solidFill>
              </a:rPr>
              <a:t>The UA Campus Repository is a publicly available institutional repository supporting the widest possible dissemination of UA research and scholarship. The repository is a no-cost service managed by the UA Libraries. </a:t>
            </a:r>
          </a:p>
          <a:p>
            <a:endParaRPr lang="en-US" sz="2400" kern="0" dirty="0">
              <a:solidFill>
                <a:schemeClr val="bg1"/>
              </a:solidFill>
            </a:endParaRPr>
          </a:p>
          <a:p>
            <a:r>
              <a:rPr lang="en-US" sz="2400" kern="0" dirty="0">
                <a:solidFill>
                  <a:schemeClr val="bg1"/>
                </a:solidFill>
              </a:rPr>
              <a:t>Types of content eligible for inclusion include:</a:t>
            </a:r>
          </a:p>
          <a:p>
            <a:pPr marL="342900" indent="-342900">
              <a:buFontTx/>
              <a:buChar char="-"/>
            </a:pPr>
            <a:r>
              <a:rPr lang="en-US" sz="2400" kern="0" dirty="0">
                <a:solidFill>
                  <a:schemeClr val="bg1"/>
                </a:solidFill>
              </a:rPr>
              <a:t>Published articles, proceedings, book chapters, books</a:t>
            </a:r>
          </a:p>
          <a:p>
            <a:pPr marL="342900" indent="-342900">
              <a:buFontTx/>
              <a:buChar char="-"/>
            </a:pPr>
            <a:r>
              <a:rPr lang="en-US" sz="2400" kern="0" dirty="0">
                <a:solidFill>
                  <a:schemeClr val="bg1"/>
                </a:solidFill>
              </a:rPr>
              <a:t>Presentations, working papers, project reports, technical reports</a:t>
            </a:r>
          </a:p>
          <a:p>
            <a:pPr marL="342900" indent="-342900">
              <a:buFontTx/>
              <a:buChar char="-"/>
            </a:pPr>
            <a:r>
              <a:rPr lang="en-US" sz="2400" kern="0" dirty="0">
                <a:solidFill>
                  <a:schemeClr val="bg1"/>
                </a:solidFill>
              </a:rPr>
              <a:t>College, unit, departmental publications</a:t>
            </a:r>
          </a:p>
          <a:p>
            <a:pPr marL="342900" indent="-342900">
              <a:buFontTx/>
              <a:buChar char="-"/>
            </a:pPr>
            <a:endParaRPr lang="en-US" sz="2400" kern="0" dirty="0">
              <a:solidFill>
                <a:schemeClr val="bg1"/>
              </a:solidFill>
            </a:endParaRPr>
          </a:p>
          <a:p>
            <a:endParaRPr lang="en-US" sz="2400" kern="0" dirty="0">
              <a:solidFill>
                <a:schemeClr val="bg1"/>
              </a:solidFill>
            </a:endParaRPr>
          </a:p>
          <a:p>
            <a:pPr marL="12700">
              <a:spcBef>
                <a:spcPts val="110"/>
              </a:spcBef>
              <a:tabLst>
                <a:tab pos="1565275" algn="l"/>
                <a:tab pos="3314700" algn="l"/>
              </a:tabLst>
            </a:pPr>
            <a:endParaRPr lang="en-US" sz="2400" kern="0" spc="415" dirty="0">
              <a:solidFill>
                <a:srgbClr val="0C234B"/>
              </a:solidFill>
            </a:endParaRPr>
          </a:p>
          <a:p>
            <a:pPr marL="12700">
              <a:spcBef>
                <a:spcPts val="110"/>
              </a:spcBef>
              <a:tabLst>
                <a:tab pos="1565275" algn="l"/>
                <a:tab pos="3314700" algn="l"/>
              </a:tabLst>
            </a:pPr>
            <a:endParaRPr lang="en-US" sz="2400" kern="0" spc="360" dirty="0">
              <a:solidFill>
                <a:srgbClr val="0C234B"/>
              </a:solidFill>
            </a:endParaRPr>
          </a:p>
          <a:p>
            <a:r>
              <a:rPr lang="en-US" sz="2400" kern="0" dirty="0">
                <a:solidFill>
                  <a:srgbClr val="0C234B"/>
                </a:solidFill>
              </a:rPr>
              <a:t>Details with dates, times, locations, links, etc.</a:t>
            </a:r>
          </a:p>
          <a:p>
            <a:pPr>
              <a:spcBef>
                <a:spcPts val="30"/>
              </a:spcBef>
            </a:pPr>
            <a:endParaRPr lang="en-US" sz="2400" kern="0" dirty="0">
              <a:solidFill>
                <a:srgbClr val="0C234B"/>
              </a:solidFill>
            </a:endParaRPr>
          </a:p>
        </p:txBody>
      </p:sp>
      <p:sp>
        <p:nvSpPr>
          <p:cNvPr id="16" name="object 4">
            <a:extLst>
              <a:ext uri="{FF2B5EF4-FFF2-40B4-BE49-F238E27FC236}">
                <a16:creationId xmlns:a16="http://schemas.microsoft.com/office/drawing/2014/main" id="{149DA1B2-F643-7C41-833D-9734592CDD63}"/>
              </a:ext>
            </a:extLst>
          </p:cNvPr>
          <p:cNvSpPr txBox="1">
            <a:spLocks/>
          </p:cNvSpPr>
          <p:nvPr/>
        </p:nvSpPr>
        <p:spPr>
          <a:xfrm>
            <a:off x="1600200" y="894316"/>
            <a:ext cx="5651501" cy="812165"/>
          </a:xfrm>
          <a:prstGeom prst="rect">
            <a:avLst/>
          </a:prstGeom>
        </p:spPr>
        <p:txBody>
          <a:bodyPr vert="horz" wrap="square" lIns="0" tIns="13970" rIns="0" bIns="0" rtlCol="0">
            <a:noAutofit/>
          </a:bodyPr>
          <a:lstStyle>
            <a:lvl1pPr>
              <a:defRPr b="0" i="0">
                <a:latin typeface="Calibri" panose="020F0502020204030204" pitchFamily="34" charset="0"/>
                <a:ea typeface="+mj-ea"/>
                <a:cs typeface="Calibri" panose="020F0502020204030204" pitchFamily="34" charset="0"/>
              </a:defRPr>
            </a:lvl1pPr>
          </a:lstStyle>
          <a:p>
            <a:pPr marL="12700">
              <a:spcBef>
                <a:spcPts val="110"/>
              </a:spcBef>
            </a:pPr>
            <a:r>
              <a:rPr lang="en-US" sz="5150" kern="0" spc="1340" dirty="0">
                <a:solidFill>
                  <a:srgbClr val="1D5287"/>
                </a:solidFill>
              </a:rPr>
              <a:t>UA Campus</a:t>
            </a:r>
          </a:p>
          <a:p>
            <a:pPr marL="12700">
              <a:spcBef>
                <a:spcPts val="110"/>
              </a:spcBef>
            </a:pPr>
            <a:r>
              <a:rPr lang="en-US" sz="5150" kern="0" spc="1340" dirty="0">
                <a:solidFill>
                  <a:srgbClr val="1D5287"/>
                </a:solidFill>
              </a:rPr>
              <a:t>Repository</a:t>
            </a:r>
            <a:endParaRPr lang="en-US" sz="5150" kern="0" dirty="0">
              <a:solidFill>
                <a:srgbClr val="1D5287"/>
              </a:solidFill>
            </a:endParaRPr>
          </a:p>
        </p:txBody>
      </p:sp>
      <p:pic>
        <p:nvPicPr>
          <p:cNvPr id="3" name="Picture 2">
            <a:extLst>
              <a:ext uri="{FF2B5EF4-FFF2-40B4-BE49-F238E27FC236}">
                <a16:creationId xmlns:a16="http://schemas.microsoft.com/office/drawing/2014/main" id="{F2611849-2793-0924-B3A2-F2344CE900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79133" y="2987196"/>
            <a:ext cx="3276600" cy="40957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0ED5AA48-51B3-2542-BCFB-AFCBC532A43B}"/>
              </a:ext>
            </a:extLst>
          </p:cNvPr>
          <p:cNvSpPr txBox="1"/>
          <p:nvPr/>
        </p:nvSpPr>
        <p:spPr>
          <a:xfrm>
            <a:off x="1638163" y="7886700"/>
            <a:ext cx="6378586" cy="1865745"/>
          </a:xfrm>
          <a:prstGeom prst="rect">
            <a:avLst/>
          </a:prstGeom>
        </p:spPr>
        <p:txBody>
          <a:bodyPr vert="horz" wrap="square" lIns="0" tIns="13335" rIns="0" bIns="0" rtlCol="0">
            <a:noAutofit/>
          </a:bodyPr>
          <a:lstStyle/>
          <a:p>
            <a:r>
              <a:rPr lang="en-US" sz="2800" dirty="0">
                <a:solidFill>
                  <a:srgbClr val="1D5287"/>
                </a:solidFill>
                <a:cs typeface="Calibri" panose="020F0502020204030204" pitchFamily="34" charset="0"/>
              </a:rPr>
              <a:t>Fernando Rios, PhD</a:t>
            </a:r>
          </a:p>
          <a:p>
            <a:r>
              <a:rPr lang="en-US" sz="2800" dirty="0">
                <a:solidFill>
                  <a:srgbClr val="1D5287"/>
                </a:solidFill>
                <a:cs typeface="Calibri" panose="020F0502020204030204" pitchFamily="34" charset="0"/>
              </a:rPr>
              <a:t>Research Data Management Specialist</a:t>
            </a:r>
          </a:p>
          <a:p>
            <a:r>
              <a:rPr lang="en-US" sz="2800" dirty="0">
                <a:solidFill>
                  <a:srgbClr val="1D5287"/>
                </a:solidFill>
              </a:rPr>
              <a:t>Frios@arizona.edu</a:t>
            </a:r>
          </a:p>
          <a:p>
            <a:r>
              <a:rPr lang="en-US" sz="2800" dirty="0">
                <a:solidFill>
                  <a:srgbClr val="1D5287"/>
                </a:solidFill>
                <a:hlinkClick r:id="rId2">
                  <a:extLst>
                    <a:ext uri="{A12FA001-AC4F-418D-AE19-62706E023703}">
                      <ahyp:hlinkClr xmlns:ahyp="http://schemas.microsoft.com/office/drawing/2018/hyperlinkcolor" val="tx"/>
                    </a:ext>
                  </a:extLst>
                </a:hlinkClick>
              </a:rPr>
              <a:t>data.library.arizona.edu/data-management</a:t>
            </a:r>
            <a:endParaRPr lang="en-US" sz="2800" dirty="0">
              <a:solidFill>
                <a:srgbClr val="1D5287"/>
              </a:solidFill>
            </a:endParaRPr>
          </a:p>
        </p:txBody>
      </p:sp>
      <p:sp>
        <p:nvSpPr>
          <p:cNvPr id="15" name="object 3">
            <a:extLst>
              <a:ext uri="{FF2B5EF4-FFF2-40B4-BE49-F238E27FC236}">
                <a16:creationId xmlns:a16="http://schemas.microsoft.com/office/drawing/2014/main" id="{14E6982B-B7F4-6541-BD07-8E378EE4F418}"/>
              </a:ext>
            </a:extLst>
          </p:cNvPr>
          <p:cNvSpPr txBox="1">
            <a:spLocks/>
          </p:cNvSpPr>
          <p:nvPr/>
        </p:nvSpPr>
        <p:spPr>
          <a:xfrm>
            <a:off x="9523380" y="922163"/>
            <a:ext cx="7348146" cy="8442674"/>
          </a:xfrm>
          <a:prstGeom prst="rect">
            <a:avLst/>
          </a:prstGeom>
        </p:spPr>
        <p:txBody>
          <a:bodyPr vert="horz" wrap="square" lIns="0" tIns="13970" rIns="0" bIns="0" rtlCol="0">
            <a:noAutofit/>
          </a:bodyPr>
          <a:lstStyle>
            <a:lvl1pPr marL="0">
              <a:defRPr b="0" i="0">
                <a:latin typeface="Calibri" panose="020F0502020204030204" pitchFamily="34" charset="0"/>
                <a:ea typeface="+mn-ea"/>
                <a:cs typeface="Calibri" panose="020F050202020403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spcBef>
                <a:spcPts val="110"/>
              </a:spcBef>
              <a:tabLst>
                <a:tab pos="1565275" algn="l"/>
                <a:tab pos="3314700" algn="l"/>
              </a:tabLst>
            </a:pPr>
            <a:r>
              <a:rPr lang="en-US" sz="2400" b="1" kern="0" spc="415" dirty="0">
                <a:solidFill>
                  <a:schemeClr val="bg1"/>
                </a:solidFill>
              </a:rPr>
              <a:t>Data &amp; Viz</a:t>
            </a:r>
            <a:br>
              <a:rPr lang="en-US" sz="2400" b="1" kern="0" spc="415" dirty="0">
                <a:solidFill>
                  <a:schemeClr val="bg1"/>
                </a:solidFill>
              </a:rPr>
            </a:br>
            <a:r>
              <a:rPr lang="en-US" sz="2400" b="1" dirty="0">
                <a:solidFill>
                  <a:schemeClr val="bg1"/>
                </a:solidFill>
                <a:latin typeface="MiloWeb"/>
              </a:rPr>
              <a:t>Office hours Every Tuesday Morning 9-11 am</a:t>
            </a:r>
          </a:p>
          <a:p>
            <a:r>
              <a:rPr lang="en-US" sz="2400" b="0" i="0" dirty="0">
                <a:solidFill>
                  <a:schemeClr val="bg1"/>
                </a:solidFill>
                <a:effectLst/>
                <a:latin typeface="MiloWeb"/>
              </a:rPr>
              <a:t>Drop-in to get help on data management, data science, and data visualization. Data management is virtual only. </a:t>
            </a:r>
            <a:br>
              <a:rPr lang="en-US" sz="2400" b="0" i="0" dirty="0">
                <a:solidFill>
                  <a:schemeClr val="bg1"/>
                </a:solidFill>
                <a:effectLst/>
                <a:latin typeface="MiloWeb"/>
              </a:rPr>
            </a:br>
            <a:r>
              <a:rPr lang="en-US" sz="2400" dirty="0">
                <a:solidFill>
                  <a:schemeClr val="bg1"/>
                </a:solidFill>
                <a:latin typeface="MiloWeb"/>
                <a:hlinkClick r:id="rId3">
                  <a:extLst>
                    <a:ext uri="{A12FA001-AC4F-418D-AE19-62706E023703}">
                      <ahyp:hlinkClr xmlns:ahyp="http://schemas.microsoft.com/office/drawing/2018/hyperlinkcolor" val="tx"/>
                    </a:ext>
                  </a:extLst>
                </a:hlinkClick>
              </a:rPr>
              <a:t>https://libcal.library.arizona.edu/event/9325839</a:t>
            </a:r>
            <a:r>
              <a:rPr lang="en-US" sz="2400" dirty="0">
                <a:solidFill>
                  <a:schemeClr val="bg1"/>
                </a:solidFill>
                <a:latin typeface="MiloWeb"/>
              </a:rPr>
              <a:t>  </a:t>
            </a:r>
          </a:p>
          <a:p>
            <a:endParaRPr lang="en-US" sz="2400" dirty="0">
              <a:solidFill>
                <a:schemeClr val="bg1"/>
              </a:solidFill>
              <a:latin typeface="MiloWeb"/>
            </a:endParaRPr>
          </a:p>
          <a:p>
            <a:br>
              <a:rPr lang="en-US" sz="2400" b="0" i="0" dirty="0">
                <a:solidFill>
                  <a:schemeClr val="bg1"/>
                </a:solidFill>
                <a:effectLst/>
                <a:latin typeface="MiloWeb"/>
              </a:rPr>
            </a:br>
            <a:endParaRPr lang="en-US" sz="3600" kern="0" dirty="0">
              <a:solidFill>
                <a:schemeClr val="bg1"/>
              </a:solidFill>
            </a:endParaRPr>
          </a:p>
          <a:p>
            <a:pPr marL="12700">
              <a:spcBef>
                <a:spcPts val="110"/>
              </a:spcBef>
              <a:tabLst>
                <a:tab pos="1565275" algn="l"/>
                <a:tab pos="3314700" algn="l"/>
              </a:tabLst>
            </a:pPr>
            <a:endParaRPr lang="en-US" sz="2400" b="1" kern="0" spc="415" dirty="0">
              <a:solidFill>
                <a:schemeClr val="bg1"/>
              </a:solidFill>
            </a:endParaRPr>
          </a:p>
          <a:p>
            <a:pPr marL="12700">
              <a:spcBef>
                <a:spcPts val="110"/>
              </a:spcBef>
              <a:tabLst>
                <a:tab pos="1565275" algn="l"/>
                <a:tab pos="3314700" algn="l"/>
              </a:tabLst>
            </a:pPr>
            <a:endParaRPr lang="en-US" sz="2400" b="1" kern="0" spc="415" dirty="0">
              <a:solidFill>
                <a:schemeClr val="bg1"/>
              </a:solidFill>
            </a:endParaRPr>
          </a:p>
          <a:p>
            <a:pPr marL="12700">
              <a:spcBef>
                <a:spcPts val="110"/>
              </a:spcBef>
              <a:tabLst>
                <a:tab pos="1565275" algn="l"/>
                <a:tab pos="3314700" algn="l"/>
              </a:tabLst>
            </a:pPr>
            <a:r>
              <a:rPr lang="en-US" sz="2400" b="1" kern="0" spc="415" dirty="0">
                <a:solidFill>
                  <a:schemeClr val="bg1"/>
                </a:solidFill>
              </a:rPr>
              <a:t>UA Research Data Repository Training</a:t>
            </a:r>
          </a:p>
          <a:p>
            <a:pPr marL="12700">
              <a:spcBef>
                <a:spcPts val="110"/>
              </a:spcBef>
              <a:tabLst>
                <a:tab pos="1565275" algn="l"/>
                <a:tab pos="3314700" algn="l"/>
              </a:tabLst>
            </a:pPr>
            <a:r>
              <a:rPr lang="en-US" sz="2400" b="1" i="0" dirty="0">
                <a:solidFill>
                  <a:schemeClr val="bg1"/>
                </a:solidFill>
                <a:effectLst/>
                <a:latin typeface="MiloWeb"/>
              </a:rPr>
              <a:t>November 16, 11a-12p</a:t>
            </a:r>
            <a:endParaRPr lang="en-US" sz="2400" b="1" kern="0" spc="450" dirty="0">
              <a:solidFill>
                <a:schemeClr val="bg1"/>
              </a:solidFill>
            </a:endParaRPr>
          </a:p>
          <a:p>
            <a:r>
              <a:rPr lang="en-US" sz="2400" b="0" i="0" dirty="0">
                <a:solidFill>
                  <a:schemeClr val="bg1"/>
                </a:solidFill>
                <a:effectLst/>
                <a:latin typeface="MiloWeb"/>
              </a:rPr>
              <a:t>Learn about the University of Arizona Research Data Repository (ReDATA) and how you can use it to archive and share research datasets after the conclusion of your research projects while remaining in compliance with University, funder, policies as well as publisher requirements for obtaining Digital Object Identifiers (DOIs) for datasets</a:t>
            </a:r>
            <a:r>
              <a:rPr lang="en-US" sz="2400" kern="0" dirty="0">
                <a:solidFill>
                  <a:schemeClr val="bg1"/>
                </a:solidFill>
              </a:rPr>
              <a:t>.</a:t>
            </a:r>
            <a:br>
              <a:rPr lang="en-US" sz="2400" kern="0" dirty="0">
                <a:solidFill>
                  <a:schemeClr val="bg1"/>
                </a:solidFill>
              </a:rPr>
            </a:br>
            <a:r>
              <a:rPr lang="en-US" sz="2400" dirty="0">
                <a:solidFill>
                  <a:schemeClr val="bg1"/>
                </a:solidFill>
                <a:latin typeface="MiloWeb"/>
                <a:hlinkClick r:id="rId4" invalidUrl="https:///">
                  <a:extLst>
                    <a:ext uri="{A12FA001-AC4F-418D-AE19-62706E023703}">
                      <ahyp:hlinkClr xmlns:ahyp="http://schemas.microsoft.com/office/drawing/2018/hyperlinkcolor" val="tx"/>
                    </a:ext>
                  </a:extLst>
                </a:hlinkClick>
              </a:rPr>
              <a:t>https://</a:t>
            </a:r>
            <a:r>
              <a:rPr lang="en-US" sz="2400" dirty="0">
                <a:solidFill>
                  <a:schemeClr val="bg1"/>
                </a:solidFill>
                <a:latin typeface="MiloWeb"/>
                <a:hlinkClick r:id="rId5">
                  <a:extLst>
                    <a:ext uri="{A12FA001-AC4F-418D-AE19-62706E023703}">
                      <ahyp:hlinkClr xmlns:ahyp="http://schemas.microsoft.com/office/drawing/2018/hyperlinkcolor" val="tx"/>
                    </a:ext>
                  </a:extLst>
                </a:hlinkClick>
              </a:rPr>
              <a:t>libcal.library.arizona.edu/calendar/events/ReDATA_trainingFall2022</a:t>
            </a:r>
            <a:r>
              <a:rPr lang="en-US" sz="2400" dirty="0">
                <a:solidFill>
                  <a:schemeClr val="bg1"/>
                </a:solidFill>
                <a:latin typeface="MiloWeb"/>
              </a:rPr>
              <a:t> </a:t>
            </a:r>
          </a:p>
          <a:p>
            <a:endParaRPr lang="en-US" sz="2400" kern="0" dirty="0">
              <a:solidFill>
                <a:srgbClr val="0C234B"/>
              </a:solidFill>
            </a:endParaRPr>
          </a:p>
          <a:p>
            <a:pPr marL="12700">
              <a:spcBef>
                <a:spcPts val="110"/>
              </a:spcBef>
              <a:tabLst>
                <a:tab pos="1565275" algn="l"/>
                <a:tab pos="3314700" algn="l"/>
              </a:tabLst>
            </a:pPr>
            <a:endParaRPr lang="en-US" sz="2400" kern="0" spc="415" dirty="0">
              <a:solidFill>
                <a:srgbClr val="0C234B"/>
              </a:solidFill>
            </a:endParaRPr>
          </a:p>
          <a:p>
            <a:pPr marL="12700">
              <a:spcBef>
                <a:spcPts val="110"/>
              </a:spcBef>
              <a:tabLst>
                <a:tab pos="1565275" algn="l"/>
                <a:tab pos="3314700" algn="l"/>
              </a:tabLst>
            </a:pPr>
            <a:endParaRPr lang="en-US" sz="2400" b="1" kern="0" spc="415" dirty="0">
              <a:solidFill>
                <a:srgbClr val="0C234B"/>
              </a:solidFill>
            </a:endParaRPr>
          </a:p>
          <a:p>
            <a:pPr marL="12700">
              <a:spcBef>
                <a:spcPts val="110"/>
              </a:spcBef>
              <a:tabLst>
                <a:tab pos="1565275" algn="l"/>
                <a:tab pos="3314700" algn="l"/>
              </a:tabLst>
            </a:pPr>
            <a:endParaRPr lang="en-US" sz="2400" b="1" kern="0" spc="415" dirty="0">
              <a:solidFill>
                <a:srgbClr val="0C234B"/>
              </a:solidFill>
            </a:endParaRPr>
          </a:p>
          <a:p>
            <a:pPr marL="12700">
              <a:spcBef>
                <a:spcPts val="110"/>
              </a:spcBef>
              <a:tabLst>
                <a:tab pos="1565275" algn="l"/>
                <a:tab pos="3314700" algn="l"/>
              </a:tabLst>
            </a:pPr>
            <a:endParaRPr lang="en-US" sz="2400" b="1" kern="0" spc="415" dirty="0">
              <a:solidFill>
                <a:srgbClr val="0C234B"/>
              </a:solidFill>
            </a:endParaRPr>
          </a:p>
          <a:p>
            <a:pPr>
              <a:spcBef>
                <a:spcPts val="30"/>
              </a:spcBef>
            </a:pPr>
            <a:endParaRPr lang="en-US" sz="2400" kern="0" dirty="0">
              <a:solidFill>
                <a:srgbClr val="0C234B"/>
              </a:solidFill>
            </a:endParaRPr>
          </a:p>
        </p:txBody>
      </p:sp>
      <p:sp>
        <p:nvSpPr>
          <p:cNvPr id="16" name="object 4">
            <a:extLst>
              <a:ext uri="{FF2B5EF4-FFF2-40B4-BE49-F238E27FC236}">
                <a16:creationId xmlns:a16="http://schemas.microsoft.com/office/drawing/2014/main" id="{149DA1B2-F643-7C41-833D-9734592CDD63}"/>
              </a:ext>
            </a:extLst>
          </p:cNvPr>
          <p:cNvSpPr txBox="1">
            <a:spLocks/>
          </p:cNvSpPr>
          <p:nvPr/>
        </p:nvSpPr>
        <p:spPr>
          <a:xfrm>
            <a:off x="2362200" y="280872"/>
            <a:ext cx="5651501" cy="812165"/>
          </a:xfrm>
          <a:prstGeom prst="rect">
            <a:avLst/>
          </a:prstGeom>
        </p:spPr>
        <p:txBody>
          <a:bodyPr vert="horz" wrap="square" lIns="0" tIns="13970" rIns="0" bIns="0" rtlCol="0">
            <a:noAutofit/>
          </a:bodyPr>
          <a:lstStyle>
            <a:lvl1pPr>
              <a:defRPr b="0" i="0">
                <a:latin typeface="Calibri" panose="020F0502020204030204" pitchFamily="34" charset="0"/>
                <a:ea typeface="+mj-ea"/>
                <a:cs typeface="Calibri" panose="020F0502020204030204" pitchFamily="34" charset="0"/>
              </a:defRPr>
            </a:lvl1pPr>
          </a:lstStyle>
          <a:p>
            <a:pPr marL="12700">
              <a:spcBef>
                <a:spcPts val="110"/>
              </a:spcBef>
            </a:pPr>
            <a:r>
              <a:rPr lang="en-US" sz="5150" kern="0" spc="1340" dirty="0">
                <a:solidFill>
                  <a:srgbClr val="1D5287"/>
                </a:solidFill>
              </a:rPr>
              <a:t>Data Management Consulting </a:t>
            </a:r>
            <a:endParaRPr lang="en-US" sz="5150" kern="0" dirty="0">
              <a:solidFill>
                <a:srgbClr val="1D5287"/>
              </a:solidFill>
            </a:endParaRPr>
          </a:p>
        </p:txBody>
      </p:sp>
      <p:pic>
        <p:nvPicPr>
          <p:cNvPr id="4" name="Picture 3">
            <a:extLst>
              <a:ext uri="{FF2B5EF4-FFF2-40B4-BE49-F238E27FC236}">
                <a16:creationId xmlns:a16="http://schemas.microsoft.com/office/drawing/2014/main" id="{A785EC54-3355-043C-D0CD-7D708319CC45}"/>
              </a:ext>
            </a:extLst>
          </p:cNvPr>
          <p:cNvPicPr>
            <a:picLocks noChangeAspect="1"/>
          </p:cNvPicPr>
          <p:nvPr/>
        </p:nvPicPr>
        <p:blipFill>
          <a:blip r:embed="rId6"/>
          <a:stretch>
            <a:fillRect/>
          </a:stretch>
        </p:blipFill>
        <p:spPr>
          <a:xfrm>
            <a:off x="2590800" y="2798205"/>
            <a:ext cx="3517941" cy="4690590"/>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9BE23DA1-1D2D-7EC2-1541-7DD7526AAE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7707" y="3484221"/>
            <a:ext cx="4999493" cy="96705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D528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37DD63-3CA4-5A6F-0314-2A5AE30D6BFF}"/>
              </a:ext>
            </a:extLst>
          </p:cNvPr>
          <p:cNvPicPr>
            <a:picLocks noChangeAspect="1"/>
          </p:cNvPicPr>
          <p:nvPr/>
        </p:nvPicPr>
        <p:blipFill>
          <a:blip r:embed="rId3"/>
          <a:stretch>
            <a:fillRect/>
          </a:stretch>
        </p:blipFill>
        <p:spPr>
          <a:xfrm>
            <a:off x="2133600" y="1333500"/>
            <a:ext cx="13863220" cy="6951301"/>
          </a:xfrm>
          <a:prstGeom prst="rect">
            <a:avLst/>
          </a:prstGeom>
        </p:spPr>
      </p:pic>
      <p:sp>
        <p:nvSpPr>
          <p:cNvPr id="8" name="TextBox 7">
            <a:extLst>
              <a:ext uri="{FF2B5EF4-FFF2-40B4-BE49-F238E27FC236}">
                <a16:creationId xmlns:a16="http://schemas.microsoft.com/office/drawing/2014/main" id="{3CDD6127-295E-7D0F-C1BE-B183667668FF}"/>
              </a:ext>
            </a:extLst>
          </p:cNvPr>
          <p:cNvSpPr txBox="1"/>
          <p:nvPr/>
        </p:nvSpPr>
        <p:spPr>
          <a:xfrm>
            <a:off x="5791200" y="266700"/>
            <a:ext cx="5989845" cy="707886"/>
          </a:xfrm>
          <a:prstGeom prst="rect">
            <a:avLst/>
          </a:prstGeom>
          <a:noFill/>
        </p:spPr>
        <p:txBody>
          <a:bodyPr wrap="none" rtlCol="0">
            <a:spAutoFit/>
          </a:bodyPr>
          <a:lstStyle/>
          <a:p>
            <a:r>
              <a:rPr lang="en-US" sz="4000" dirty="0">
                <a:solidFill>
                  <a:schemeClr val="bg1"/>
                </a:solidFill>
              </a:rPr>
              <a:t>Library Events &amp; Workshops</a:t>
            </a:r>
          </a:p>
        </p:txBody>
      </p:sp>
    </p:spTree>
    <p:extLst>
      <p:ext uri="{BB962C8B-B14F-4D97-AF65-F5344CB8AC3E}">
        <p14:creationId xmlns:p14="http://schemas.microsoft.com/office/powerpoint/2010/main" val="719864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050" y="3810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3" name="object 3"/>
          <p:cNvSpPr/>
          <p:nvPr/>
        </p:nvSpPr>
        <p:spPr>
          <a:xfrm>
            <a:off x="3767547" y="420738"/>
            <a:ext cx="13001625" cy="1447800"/>
          </a:xfrm>
          <a:custGeom>
            <a:avLst/>
            <a:gdLst/>
            <a:ahLst/>
            <a:cxnLst/>
            <a:rect l="l" t="t" r="r" b="b"/>
            <a:pathLst>
              <a:path w="13001625" h="1447800">
                <a:moveTo>
                  <a:pt x="13001623" y="1447799"/>
                </a:moveTo>
                <a:lnTo>
                  <a:pt x="0" y="1447799"/>
                </a:lnTo>
                <a:lnTo>
                  <a:pt x="0" y="0"/>
                </a:lnTo>
                <a:lnTo>
                  <a:pt x="13001623" y="0"/>
                </a:lnTo>
                <a:lnTo>
                  <a:pt x="13001623" y="1447799"/>
                </a:lnTo>
                <a:close/>
              </a:path>
            </a:pathLst>
          </a:custGeom>
          <a:solidFill>
            <a:srgbClr val="1D5287"/>
          </a:solidFill>
        </p:spPr>
        <p:txBody>
          <a:bodyPr wrap="square" lIns="0" tIns="0" rIns="0" bIns="0" rtlCol="0"/>
          <a:lstStyle/>
          <a:p>
            <a:endParaRPr/>
          </a:p>
        </p:txBody>
      </p:sp>
      <p:sp>
        <p:nvSpPr>
          <p:cNvPr id="4" name="object 4"/>
          <p:cNvSpPr txBox="1">
            <a:spLocks noGrp="1"/>
          </p:cNvSpPr>
          <p:nvPr>
            <p:ph type="title" idx="4294967295"/>
          </p:nvPr>
        </p:nvSpPr>
        <p:spPr>
          <a:xfrm>
            <a:off x="0" y="1196975"/>
            <a:ext cx="9144000" cy="646113"/>
          </a:xfrm>
          <a:prstGeom prst="rect">
            <a:avLst/>
          </a:prstGeom>
        </p:spPr>
        <p:txBody>
          <a:bodyPr vert="horz" wrap="square" lIns="0" tIns="15875" rIns="0" bIns="0" rtlCol="0">
            <a:noAutofit/>
          </a:bodyPr>
          <a:lstStyle/>
          <a:p>
            <a:pPr marL="12700" algn="r">
              <a:lnSpc>
                <a:spcPct val="100000"/>
              </a:lnSpc>
              <a:spcBef>
                <a:spcPts val="125"/>
              </a:spcBef>
              <a:tabLst>
                <a:tab pos="4358005" algn="l"/>
              </a:tabLst>
            </a:pPr>
            <a:r>
              <a:rPr lang="en-US" sz="5400" dirty="0" err="1">
                <a:solidFill>
                  <a:schemeClr val="bg1"/>
                </a:solidFill>
              </a:rPr>
              <a:t>CATalyst</a:t>
            </a:r>
            <a:r>
              <a:rPr lang="en-US" sz="5400" dirty="0">
                <a:solidFill>
                  <a:schemeClr val="bg1"/>
                </a:solidFill>
              </a:rPr>
              <a:t> Studios</a:t>
            </a:r>
            <a:br>
              <a:rPr lang="en-US" sz="5400" dirty="0">
                <a:solidFill>
                  <a:schemeClr val="bg1"/>
                </a:solidFill>
              </a:rPr>
            </a:br>
            <a:endParaRPr sz="5400" dirty="0">
              <a:solidFill>
                <a:schemeClr val="bg1"/>
              </a:solidFill>
            </a:endParaRPr>
          </a:p>
        </p:txBody>
      </p:sp>
      <p:pic>
        <p:nvPicPr>
          <p:cNvPr id="6" name="object 6"/>
          <p:cNvPicPr/>
          <p:nvPr/>
        </p:nvPicPr>
        <p:blipFill rotWithShape="1">
          <a:blip r:embed="rId2">
            <a:extLst>
              <a:ext uri="{28A0092B-C50C-407E-A947-70E740481C1C}">
                <a14:useLocalDpi xmlns:a14="http://schemas.microsoft.com/office/drawing/2010/main" val="0"/>
              </a:ext>
            </a:extLst>
          </a:blip>
          <a:srcRect l="31013" t="7355" r="12508" b="1684"/>
          <a:stretch/>
        </p:blipFill>
        <p:spPr>
          <a:xfrm>
            <a:off x="0" y="0"/>
            <a:ext cx="4260713" cy="10286999"/>
          </a:xfrm>
          <a:prstGeom prst="rect">
            <a:avLst/>
          </a:prstGeom>
        </p:spPr>
      </p:pic>
      <p:sp>
        <p:nvSpPr>
          <p:cNvPr id="8" name="object 8"/>
          <p:cNvSpPr txBox="1"/>
          <p:nvPr/>
        </p:nvSpPr>
        <p:spPr>
          <a:xfrm>
            <a:off x="5181600" y="2247232"/>
            <a:ext cx="11463020" cy="3830536"/>
          </a:xfrm>
          <a:prstGeom prst="rect">
            <a:avLst/>
          </a:prstGeom>
        </p:spPr>
        <p:txBody>
          <a:bodyPr vert="horz" wrap="square" lIns="0" tIns="46990" rIns="0" bIns="0" rtlCol="0">
            <a:noAutofit/>
          </a:bodyPr>
          <a:lstStyle/>
          <a:p>
            <a:pPr marL="457200" indent="-457200">
              <a:buFont typeface="Arial" panose="020B0604020202020204" pitchFamily="34" charset="0"/>
              <a:buChar char="•"/>
            </a:pPr>
            <a:r>
              <a:rPr lang="en-US" sz="3600" dirty="0">
                <a:solidFill>
                  <a:schemeClr val="bg1"/>
                </a:solidFill>
                <a:hlinkClick r:id="rId3">
                  <a:extLst>
                    <a:ext uri="{A12FA001-AC4F-418D-AE19-62706E023703}">
                      <ahyp:hlinkClr xmlns:ahyp="http://schemas.microsoft.com/office/drawing/2018/hyperlinkcolor" val="tx"/>
                    </a:ext>
                  </a:extLst>
                </a:hlinkClick>
              </a:rPr>
              <a:t>Maker Studio</a:t>
            </a:r>
            <a:r>
              <a:rPr lang="en-US" sz="3600" dirty="0">
                <a:solidFill>
                  <a:schemeClr val="bg1"/>
                </a:solidFill>
              </a:rPr>
              <a:t>, Main Library B203</a:t>
            </a:r>
            <a:br>
              <a:rPr lang="en-US" sz="3600" dirty="0">
                <a:solidFill>
                  <a:schemeClr val="bg1"/>
                </a:solidFill>
              </a:rPr>
            </a:br>
            <a:endParaRPr lang="en-US" sz="3600" dirty="0">
              <a:solidFill>
                <a:schemeClr val="bg1"/>
              </a:solidFill>
            </a:endParaRPr>
          </a:p>
          <a:p>
            <a:pPr marL="457200" indent="-457200">
              <a:buFont typeface="Arial" panose="020B0604020202020204" pitchFamily="34" charset="0"/>
              <a:buChar char="•"/>
            </a:pPr>
            <a:r>
              <a:rPr lang="en-US" sz="3600" dirty="0">
                <a:solidFill>
                  <a:schemeClr val="bg1"/>
                </a:solidFill>
                <a:hlinkClick r:id="rId4">
                  <a:extLst>
                    <a:ext uri="{A12FA001-AC4F-418D-AE19-62706E023703}">
                      <ahyp:hlinkClr xmlns:ahyp="http://schemas.microsoft.com/office/drawing/2018/hyperlinkcolor" val="tx"/>
                    </a:ext>
                  </a:extLst>
                </a:hlinkClick>
              </a:rPr>
              <a:t>Virtual Reality Studio</a:t>
            </a:r>
            <a:r>
              <a:rPr lang="en-US" sz="3600" dirty="0">
                <a:solidFill>
                  <a:schemeClr val="bg1"/>
                </a:solidFill>
              </a:rPr>
              <a:t>, Main Library B202</a:t>
            </a:r>
            <a:br>
              <a:rPr lang="en-US" sz="3600" dirty="0">
                <a:solidFill>
                  <a:schemeClr val="bg1"/>
                </a:solidFill>
              </a:rPr>
            </a:br>
            <a:endParaRPr lang="en-US" sz="3600" dirty="0">
              <a:solidFill>
                <a:schemeClr val="bg1"/>
              </a:solidFill>
            </a:endParaRPr>
          </a:p>
          <a:p>
            <a:pPr marL="457200" indent="-457200">
              <a:buFont typeface="Arial" panose="020B0604020202020204" pitchFamily="34" charset="0"/>
              <a:buChar char="•"/>
            </a:pPr>
            <a:r>
              <a:rPr lang="en-US" sz="3600" dirty="0">
                <a:solidFill>
                  <a:schemeClr val="bg1"/>
                </a:solidFill>
                <a:hlinkClick r:id="rId5">
                  <a:extLst>
                    <a:ext uri="{A12FA001-AC4F-418D-AE19-62706E023703}">
                      <ahyp:hlinkClr xmlns:ahyp="http://schemas.microsoft.com/office/drawing/2018/hyperlinkcolor" val="tx"/>
                    </a:ext>
                  </a:extLst>
                </a:hlinkClick>
              </a:rPr>
              <a:t>Media Recording Studio</a:t>
            </a:r>
            <a:r>
              <a:rPr lang="en-US" sz="3600" dirty="0">
                <a:solidFill>
                  <a:schemeClr val="bg1"/>
                </a:solidFill>
              </a:rPr>
              <a:t> (inside the Virtual Reality Studio), Main Library B202B</a:t>
            </a:r>
            <a:br>
              <a:rPr lang="en-US" sz="3600" dirty="0">
                <a:solidFill>
                  <a:schemeClr val="bg1"/>
                </a:solidFill>
              </a:rPr>
            </a:br>
            <a:endParaRPr lang="en-US" sz="3600" dirty="0">
              <a:solidFill>
                <a:schemeClr val="bg1"/>
              </a:solidFill>
            </a:endParaRPr>
          </a:p>
          <a:p>
            <a:pPr marL="457200" indent="-457200">
              <a:buFont typeface="Arial" panose="020B0604020202020204" pitchFamily="34" charset="0"/>
              <a:buChar char="•"/>
            </a:pPr>
            <a:r>
              <a:rPr lang="en-US" sz="3600" dirty="0">
                <a:solidFill>
                  <a:schemeClr val="bg1"/>
                </a:solidFill>
                <a:hlinkClick r:id="rId6">
                  <a:extLst>
                    <a:ext uri="{A12FA001-AC4F-418D-AE19-62706E023703}">
                      <ahyp:hlinkClr xmlns:ahyp="http://schemas.microsoft.com/office/drawing/2018/hyperlinkcolor" val="tx"/>
                    </a:ext>
                  </a:extLst>
                </a:hlinkClick>
              </a:rPr>
              <a:t>Data Studio</a:t>
            </a:r>
            <a:r>
              <a:rPr lang="en-US" sz="3600" dirty="0">
                <a:solidFill>
                  <a:schemeClr val="bg1"/>
                </a:solidFill>
              </a:rPr>
              <a:t>, Main Library B201</a:t>
            </a:r>
          </a:p>
          <a:p>
            <a:pPr marL="7522209" algn="r">
              <a:lnSpc>
                <a:spcPct val="100000"/>
              </a:lnSpc>
              <a:spcBef>
                <a:spcPts val="2800"/>
              </a:spcBef>
              <a:tabLst>
                <a:tab pos="9229090" algn="l"/>
              </a:tabLst>
            </a:pPr>
            <a:endParaRPr sz="3000" dirty="0">
              <a:latin typeface="Calibri" panose="020F0502020204030204" pitchFamily="34" charset="0"/>
              <a:cs typeface="Calibri" panose="020F0502020204030204" pitchFamily="34" charset="0"/>
            </a:endParaRPr>
          </a:p>
        </p:txBody>
      </p:sp>
      <p:pic>
        <p:nvPicPr>
          <p:cNvPr id="9" name="Picture 8" descr="Text&#10;&#10;Description automatically generated">
            <a:extLst>
              <a:ext uri="{FF2B5EF4-FFF2-40B4-BE49-F238E27FC236}">
                <a16:creationId xmlns:a16="http://schemas.microsoft.com/office/drawing/2014/main" id="{6E9F0CDB-D573-8049-A343-7FB1FEE5AF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0" name="object 8">
            <a:extLst>
              <a:ext uri="{FF2B5EF4-FFF2-40B4-BE49-F238E27FC236}">
                <a16:creationId xmlns:a16="http://schemas.microsoft.com/office/drawing/2014/main" id="{3C2E2FE7-F013-5648-82AC-94929AC6792A}"/>
              </a:ext>
            </a:extLst>
          </p:cNvPr>
          <p:cNvSpPr/>
          <p:nvPr/>
        </p:nvSpPr>
        <p:spPr>
          <a:xfrm>
            <a:off x="7772400" y="9453288"/>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5" name="Picture 4">
            <a:extLst>
              <a:ext uri="{FF2B5EF4-FFF2-40B4-BE49-F238E27FC236}">
                <a16:creationId xmlns:a16="http://schemas.microsoft.com/office/drawing/2014/main" id="{C30ED698-369D-D2AF-016E-E54BBACB48E9}"/>
              </a:ext>
            </a:extLst>
          </p:cNvPr>
          <p:cNvPicPr>
            <a:picLocks noChangeAspect="1"/>
          </p:cNvPicPr>
          <p:nvPr/>
        </p:nvPicPr>
        <p:blipFill>
          <a:blip r:embed="rId8"/>
          <a:stretch>
            <a:fillRect/>
          </a:stretch>
        </p:blipFill>
        <p:spPr>
          <a:xfrm>
            <a:off x="5274310" y="6960567"/>
            <a:ext cx="10346690" cy="32645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0" y="2705100"/>
            <a:ext cx="7788275" cy="4338638"/>
          </a:xfrm>
          <a:prstGeom prst="rect">
            <a:avLst/>
          </a:prstGeom>
        </p:spPr>
        <p:txBody>
          <a:bodyPr vert="horz" wrap="square" lIns="0" tIns="133985" rIns="0" bIns="0" rtlCol="0">
            <a:noAutofit/>
          </a:bodyPr>
          <a:lstStyle/>
          <a:p>
            <a:pPr marR="5080" algn="r">
              <a:lnSpc>
                <a:spcPct val="100000"/>
              </a:lnSpc>
              <a:spcBef>
                <a:spcPts val="1055"/>
              </a:spcBef>
            </a:pPr>
            <a:r>
              <a:rPr lang="en-US" sz="6450" dirty="0">
                <a:solidFill>
                  <a:schemeClr val="bg1"/>
                </a:solidFill>
              </a:rPr>
              <a:t>Tools for Research</a:t>
            </a:r>
            <a:endParaRPr sz="6450" dirty="0">
              <a:solidFill>
                <a:schemeClr val="bg1"/>
              </a:solidFill>
            </a:endParaRPr>
          </a:p>
        </p:txBody>
      </p:sp>
      <p:sp>
        <p:nvSpPr>
          <p:cNvPr id="9" name="object 9"/>
          <p:cNvSpPr/>
          <p:nvPr/>
        </p:nvSpPr>
        <p:spPr>
          <a:xfrm>
            <a:off x="9188869" y="6678269"/>
            <a:ext cx="1350645" cy="1190625"/>
          </a:xfrm>
          <a:custGeom>
            <a:avLst/>
            <a:gdLst/>
            <a:ahLst/>
            <a:cxnLst/>
            <a:rect l="l" t="t" r="r" b="b"/>
            <a:pathLst>
              <a:path w="1350645" h="1190625">
                <a:moveTo>
                  <a:pt x="1350416" y="278866"/>
                </a:moveTo>
                <a:lnTo>
                  <a:pt x="1348181" y="267982"/>
                </a:lnTo>
                <a:lnTo>
                  <a:pt x="1342136" y="259003"/>
                </a:lnTo>
                <a:lnTo>
                  <a:pt x="1333220" y="252920"/>
                </a:lnTo>
                <a:lnTo>
                  <a:pt x="1322387" y="250672"/>
                </a:lnTo>
                <a:lnTo>
                  <a:pt x="1294358" y="250672"/>
                </a:lnTo>
                <a:lnTo>
                  <a:pt x="1294358" y="307073"/>
                </a:lnTo>
                <a:lnTo>
                  <a:pt x="1294358" y="603161"/>
                </a:lnTo>
                <a:lnTo>
                  <a:pt x="1294358" y="659561"/>
                </a:lnTo>
                <a:lnTo>
                  <a:pt x="1294358" y="1134237"/>
                </a:lnTo>
                <a:lnTo>
                  <a:pt x="56057" y="1134237"/>
                </a:lnTo>
                <a:lnTo>
                  <a:pt x="56057" y="659561"/>
                </a:lnTo>
                <a:lnTo>
                  <a:pt x="342582" y="659561"/>
                </a:lnTo>
                <a:lnTo>
                  <a:pt x="342582" y="722261"/>
                </a:lnTo>
                <a:lnTo>
                  <a:pt x="342582" y="782129"/>
                </a:lnTo>
                <a:lnTo>
                  <a:pt x="492696" y="782129"/>
                </a:lnTo>
                <a:lnTo>
                  <a:pt x="492696" y="722261"/>
                </a:lnTo>
                <a:lnTo>
                  <a:pt x="402361" y="722261"/>
                </a:lnTo>
                <a:lnTo>
                  <a:pt x="402361" y="573227"/>
                </a:lnTo>
                <a:lnTo>
                  <a:pt x="432917" y="573227"/>
                </a:lnTo>
                <a:lnTo>
                  <a:pt x="432917" y="721918"/>
                </a:lnTo>
                <a:lnTo>
                  <a:pt x="492696" y="721918"/>
                </a:lnTo>
                <a:lnTo>
                  <a:pt x="492696" y="659561"/>
                </a:lnTo>
                <a:lnTo>
                  <a:pt x="865809" y="659561"/>
                </a:lnTo>
                <a:lnTo>
                  <a:pt x="865809" y="722261"/>
                </a:lnTo>
                <a:lnTo>
                  <a:pt x="865809" y="782129"/>
                </a:lnTo>
                <a:lnTo>
                  <a:pt x="1015923" y="782129"/>
                </a:lnTo>
                <a:lnTo>
                  <a:pt x="1015923" y="722261"/>
                </a:lnTo>
                <a:lnTo>
                  <a:pt x="925588" y="722261"/>
                </a:lnTo>
                <a:lnTo>
                  <a:pt x="925588" y="573227"/>
                </a:lnTo>
                <a:lnTo>
                  <a:pt x="956144" y="573227"/>
                </a:lnTo>
                <a:lnTo>
                  <a:pt x="956144" y="721918"/>
                </a:lnTo>
                <a:lnTo>
                  <a:pt x="1015923" y="721918"/>
                </a:lnTo>
                <a:lnTo>
                  <a:pt x="1015923" y="659561"/>
                </a:lnTo>
                <a:lnTo>
                  <a:pt x="1294358" y="659561"/>
                </a:lnTo>
                <a:lnTo>
                  <a:pt x="1294358" y="603161"/>
                </a:lnTo>
                <a:lnTo>
                  <a:pt x="1015923" y="603161"/>
                </a:lnTo>
                <a:lnTo>
                  <a:pt x="1015923" y="573227"/>
                </a:lnTo>
                <a:lnTo>
                  <a:pt x="1015923" y="572681"/>
                </a:lnTo>
                <a:lnTo>
                  <a:pt x="1015923" y="512076"/>
                </a:lnTo>
                <a:lnTo>
                  <a:pt x="865809" y="512076"/>
                </a:lnTo>
                <a:lnTo>
                  <a:pt x="865809" y="573227"/>
                </a:lnTo>
                <a:lnTo>
                  <a:pt x="865809" y="603161"/>
                </a:lnTo>
                <a:lnTo>
                  <a:pt x="492696" y="603161"/>
                </a:lnTo>
                <a:lnTo>
                  <a:pt x="492696" y="573227"/>
                </a:lnTo>
                <a:lnTo>
                  <a:pt x="492696" y="572681"/>
                </a:lnTo>
                <a:lnTo>
                  <a:pt x="492696" y="512076"/>
                </a:lnTo>
                <a:lnTo>
                  <a:pt x="342582" y="512076"/>
                </a:lnTo>
                <a:lnTo>
                  <a:pt x="342582" y="573227"/>
                </a:lnTo>
                <a:lnTo>
                  <a:pt x="342582" y="603161"/>
                </a:lnTo>
                <a:lnTo>
                  <a:pt x="56057" y="603161"/>
                </a:lnTo>
                <a:lnTo>
                  <a:pt x="56057" y="307073"/>
                </a:lnTo>
                <a:lnTo>
                  <a:pt x="1294358" y="307073"/>
                </a:lnTo>
                <a:lnTo>
                  <a:pt x="1294358" y="250672"/>
                </a:lnTo>
                <a:lnTo>
                  <a:pt x="923747" y="250672"/>
                </a:lnTo>
                <a:lnTo>
                  <a:pt x="923747" y="56400"/>
                </a:lnTo>
                <a:lnTo>
                  <a:pt x="923747" y="28206"/>
                </a:lnTo>
                <a:lnTo>
                  <a:pt x="921512" y="17310"/>
                </a:lnTo>
                <a:lnTo>
                  <a:pt x="915466" y="8343"/>
                </a:lnTo>
                <a:lnTo>
                  <a:pt x="906538" y="2247"/>
                </a:lnTo>
                <a:lnTo>
                  <a:pt x="895718" y="0"/>
                </a:lnTo>
                <a:lnTo>
                  <a:pt x="867689" y="0"/>
                </a:lnTo>
                <a:lnTo>
                  <a:pt x="867689" y="56400"/>
                </a:lnTo>
                <a:lnTo>
                  <a:pt x="867689" y="250672"/>
                </a:lnTo>
                <a:lnTo>
                  <a:pt x="481495" y="250672"/>
                </a:lnTo>
                <a:lnTo>
                  <a:pt x="481495" y="56400"/>
                </a:lnTo>
                <a:lnTo>
                  <a:pt x="867689" y="56400"/>
                </a:lnTo>
                <a:lnTo>
                  <a:pt x="867689" y="0"/>
                </a:lnTo>
                <a:lnTo>
                  <a:pt x="453466" y="0"/>
                </a:lnTo>
                <a:lnTo>
                  <a:pt x="442645" y="2247"/>
                </a:lnTo>
                <a:lnTo>
                  <a:pt x="433717" y="8343"/>
                </a:lnTo>
                <a:lnTo>
                  <a:pt x="427659" y="17310"/>
                </a:lnTo>
                <a:lnTo>
                  <a:pt x="425424" y="28206"/>
                </a:lnTo>
                <a:lnTo>
                  <a:pt x="425424" y="250672"/>
                </a:lnTo>
                <a:lnTo>
                  <a:pt x="28028" y="250672"/>
                </a:lnTo>
                <a:lnTo>
                  <a:pt x="17221" y="252920"/>
                </a:lnTo>
                <a:lnTo>
                  <a:pt x="8293" y="259003"/>
                </a:lnTo>
                <a:lnTo>
                  <a:pt x="2235" y="267982"/>
                </a:lnTo>
                <a:lnTo>
                  <a:pt x="0" y="278866"/>
                </a:lnTo>
                <a:lnTo>
                  <a:pt x="0" y="1162431"/>
                </a:lnTo>
                <a:lnTo>
                  <a:pt x="2235" y="1173327"/>
                </a:lnTo>
                <a:lnTo>
                  <a:pt x="8293" y="1182293"/>
                </a:lnTo>
                <a:lnTo>
                  <a:pt x="17208" y="1188389"/>
                </a:lnTo>
                <a:lnTo>
                  <a:pt x="28028" y="1190625"/>
                </a:lnTo>
                <a:lnTo>
                  <a:pt x="1322387" y="1190625"/>
                </a:lnTo>
                <a:lnTo>
                  <a:pt x="1324521" y="1189710"/>
                </a:lnTo>
                <a:lnTo>
                  <a:pt x="1334033" y="1185583"/>
                </a:lnTo>
                <a:lnTo>
                  <a:pt x="1341653" y="1182890"/>
                </a:lnTo>
                <a:lnTo>
                  <a:pt x="1341970" y="1182141"/>
                </a:lnTo>
                <a:lnTo>
                  <a:pt x="1342720" y="1181823"/>
                </a:lnTo>
                <a:lnTo>
                  <a:pt x="1345438" y="1174038"/>
                </a:lnTo>
                <a:lnTo>
                  <a:pt x="1350416" y="1162431"/>
                </a:lnTo>
                <a:lnTo>
                  <a:pt x="1350416" y="1134237"/>
                </a:lnTo>
                <a:lnTo>
                  <a:pt x="1350416" y="307073"/>
                </a:lnTo>
                <a:lnTo>
                  <a:pt x="1350416" y="278866"/>
                </a:lnTo>
                <a:close/>
              </a:path>
            </a:pathLst>
          </a:custGeom>
          <a:solidFill>
            <a:srgbClr val="81D3EB"/>
          </a:solidFill>
        </p:spPr>
        <p:txBody>
          <a:bodyPr wrap="square" lIns="0" tIns="0" rIns="0" bIns="0" rtlCol="0"/>
          <a:lstStyle/>
          <a:p>
            <a:endParaRPr/>
          </a:p>
        </p:txBody>
      </p:sp>
      <p:sp>
        <p:nvSpPr>
          <p:cNvPr id="15" name="object 9">
            <a:extLst>
              <a:ext uri="{FF2B5EF4-FFF2-40B4-BE49-F238E27FC236}">
                <a16:creationId xmlns:a16="http://schemas.microsoft.com/office/drawing/2014/main" id="{3A032159-6129-354B-A4DD-A13408ADF218}"/>
              </a:ext>
            </a:extLst>
          </p:cNvPr>
          <p:cNvSpPr/>
          <p:nvPr/>
        </p:nvSpPr>
        <p:spPr>
          <a:xfrm>
            <a:off x="9188869" y="4407017"/>
            <a:ext cx="1350645" cy="1190625"/>
          </a:xfrm>
          <a:custGeom>
            <a:avLst/>
            <a:gdLst/>
            <a:ahLst/>
            <a:cxnLst/>
            <a:rect l="l" t="t" r="r" b="b"/>
            <a:pathLst>
              <a:path w="1350645" h="1190625">
                <a:moveTo>
                  <a:pt x="1350416" y="278866"/>
                </a:moveTo>
                <a:lnTo>
                  <a:pt x="1348181" y="267982"/>
                </a:lnTo>
                <a:lnTo>
                  <a:pt x="1342136" y="259003"/>
                </a:lnTo>
                <a:lnTo>
                  <a:pt x="1333220" y="252920"/>
                </a:lnTo>
                <a:lnTo>
                  <a:pt x="1322387" y="250672"/>
                </a:lnTo>
                <a:lnTo>
                  <a:pt x="1294358" y="250672"/>
                </a:lnTo>
                <a:lnTo>
                  <a:pt x="1294358" y="307073"/>
                </a:lnTo>
                <a:lnTo>
                  <a:pt x="1294358" y="603161"/>
                </a:lnTo>
                <a:lnTo>
                  <a:pt x="1294358" y="659561"/>
                </a:lnTo>
                <a:lnTo>
                  <a:pt x="1294358" y="1134237"/>
                </a:lnTo>
                <a:lnTo>
                  <a:pt x="56057" y="1134237"/>
                </a:lnTo>
                <a:lnTo>
                  <a:pt x="56057" y="659561"/>
                </a:lnTo>
                <a:lnTo>
                  <a:pt x="342582" y="659561"/>
                </a:lnTo>
                <a:lnTo>
                  <a:pt x="342582" y="722261"/>
                </a:lnTo>
                <a:lnTo>
                  <a:pt x="342582" y="782129"/>
                </a:lnTo>
                <a:lnTo>
                  <a:pt x="492696" y="782129"/>
                </a:lnTo>
                <a:lnTo>
                  <a:pt x="492696" y="722261"/>
                </a:lnTo>
                <a:lnTo>
                  <a:pt x="402361" y="722261"/>
                </a:lnTo>
                <a:lnTo>
                  <a:pt x="402361" y="573227"/>
                </a:lnTo>
                <a:lnTo>
                  <a:pt x="432917" y="573227"/>
                </a:lnTo>
                <a:lnTo>
                  <a:pt x="432917" y="721918"/>
                </a:lnTo>
                <a:lnTo>
                  <a:pt x="492696" y="721918"/>
                </a:lnTo>
                <a:lnTo>
                  <a:pt x="492696" y="659561"/>
                </a:lnTo>
                <a:lnTo>
                  <a:pt x="865809" y="659561"/>
                </a:lnTo>
                <a:lnTo>
                  <a:pt x="865809" y="722261"/>
                </a:lnTo>
                <a:lnTo>
                  <a:pt x="865809" y="782129"/>
                </a:lnTo>
                <a:lnTo>
                  <a:pt x="1015923" y="782129"/>
                </a:lnTo>
                <a:lnTo>
                  <a:pt x="1015923" y="722261"/>
                </a:lnTo>
                <a:lnTo>
                  <a:pt x="925588" y="722261"/>
                </a:lnTo>
                <a:lnTo>
                  <a:pt x="925588" y="573227"/>
                </a:lnTo>
                <a:lnTo>
                  <a:pt x="956144" y="573227"/>
                </a:lnTo>
                <a:lnTo>
                  <a:pt x="956144" y="721918"/>
                </a:lnTo>
                <a:lnTo>
                  <a:pt x="1015923" y="721918"/>
                </a:lnTo>
                <a:lnTo>
                  <a:pt x="1015923" y="659561"/>
                </a:lnTo>
                <a:lnTo>
                  <a:pt x="1294358" y="659561"/>
                </a:lnTo>
                <a:lnTo>
                  <a:pt x="1294358" y="603161"/>
                </a:lnTo>
                <a:lnTo>
                  <a:pt x="1015923" y="603161"/>
                </a:lnTo>
                <a:lnTo>
                  <a:pt x="1015923" y="573227"/>
                </a:lnTo>
                <a:lnTo>
                  <a:pt x="1015923" y="572681"/>
                </a:lnTo>
                <a:lnTo>
                  <a:pt x="1015923" y="512076"/>
                </a:lnTo>
                <a:lnTo>
                  <a:pt x="865809" y="512076"/>
                </a:lnTo>
                <a:lnTo>
                  <a:pt x="865809" y="573227"/>
                </a:lnTo>
                <a:lnTo>
                  <a:pt x="865809" y="603161"/>
                </a:lnTo>
                <a:lnTo>
                  <a:pt x="492696" y="603161"/>
                </a:lnTo>
                <a:lnTo>
                  <a:pt x="492696" y="573227"/>
                </a:lnTo>
                <a:lnTo>
                  <a:pt x="492696" y="572681"/>
                </a:lnTo>
                <a:lnTo>
                  <a:pt x="492696" y="512076"/>
                </a:lnTo>
                <a:lnTo>
                  <a:pt x="342582" y="512076"/>
                </a:lnTo>
                <a:lnTo>
                  <a:pt x="342582" y="573227"/>
                </a:lnTo>
                <a:lnTo>
                  <a:pt x="342582" y="603161"/>
                </a:lnTo>
                <a:lnTo>
                  <a:pt x="56057" y="603161"/>
                </a:lnTo>
                <a:lnTo>
                  <a:pt x="56057" y="307073"/>
                </a:lnTo>
                <a:lnTo>
                  <a:pt x="1294358" y="307073"/>
                </a:lnTo>
                <a:lnTo>
                  <a:pt x="1294358" y="250672"/>
                </a:lnTo>
                <a:lnTo>
                  <a:pt x="923747" y="250672"/>
                </a:lnTo>
                <a:lnTo>
                  <a:pt x="923747" y="56400"/>
                </a:lnTo>
                <a:lnTo>
                  <a:pt x="923747" y="28206"/>
                </a:lnTo>
                <a:lnTo>
                  <a:pt x="921512" y="17310"/>
                </a:lnTo>
                <a:lnTo>
                  <a:pt x="915466" y="8343"/>
                </a:lnTo>
                <a:lnTo>
                  <a:pt x="906538" y="2247"/>
                </a:lnTo>
                <a:lnTo>
                  <a:pt x="895718" y="0"/>
                </a:lnTo>
                <a:lnTo>
                  <a:pt x="867689" y="0"/>
                </a:lnTo>
                <a:lnTo>
                  <a:pt x="867689" y="56400"/>
                </a:lnTo>
                <a:lnTo>
                  <a:pt x="867689" y="250672"/>
                </a:lnTo>
                <a:lnTo>
                  <a:pt x="481495" y="250672"/>
                </a:lnTo>
                <a:lnTo>
                  <a:pt x="481495" y="56400"/>
                </a:lnTo>
                <a:lnTo>
                  <a:pt x="867689" y="56400"/>
                </a:lnTo>
                <a:lnTo>
                  <a:pt x="867689" y="0"/>
                </a:lnTo>
                <a:lnTo>
                  <a:pt x="453466" y="0"/>
                </a:lnTo>
                <a:lnTo>
                  <a:pt x="442645" y="2247"/>
                </a:lnTo>
                <a:lnTo>
                  <a:pt x="433717" y="8343"/>
                </a:lnTo>
                <a:lnTo>
                  <a:pt x="427659" y="17310"/>
                </a:lnTo>
                <a:lnTo>
                  <a:pt x="425424" y="28206"/>
                </a:lnTo>
                <a:lnTo>
                  <a:pt x="425424" y="250672"/>
                </a:lnTo>
                <a:lnTo>
                  <a:pt x="28028" y="250672"/>
                </a:lnTo>
                <a:lnTo>
                  <a:pt x="17221" y="252920"/>
                </a:lnTo>
                <a:lnTo>
                  <a:pt x="8293" y="259003"/>
                </a:lnTo>
                <a:lnTo>
                  <a:pt x="2235" y="267982"/>
                </a:lnTo>
                <a:lnTo>
                  <a:pt x="0" y="278866"/>
                </a:lnTo>
                <a:lnTo>
                  <a:pt x="0" y="1162431"/>
                </a:lnTo>
                <a:lnTo>
                  <a:pt x="2235" y="1173327"/>
                </a:lnTo>
                <a:lnTo>
                  <a:pt x="8293" y="1182293"/>
                </a:lnTo>
                <a:lnTo>
                  <a:pt x="17208" y="1188389"/>
                </a:lnTo>
                <a:lnTo>
                  <a:pt x="28028" y="1190625"/>
                </a:lnTo>
                <a:lnTo>
                  <a:pt x="1322387" y="1190625"/>
                </a:lnTo>
                <a:lnTo>
                  <a:pt x="1324521" y="1189710"/>
                </a:lnTo>
                <a:lnTo>
                  <a:pt x="1334033" y="1185583"/>
                </a:lnTo>
                <a:lnTo>
                  <a:pt x="1341653" y="1182890"/>
                </a:lnTo>
                <a:lnTo>
                  <a:pt x="1341970" y="1182141"/>
                </a:lnTo>
                <a:lnTo>
                  <a:pt x="1342720" y="1181823"/>
                </a:lnTo>
                <a:lnTo>
                  <a:pt x="1345438" y="1174038"/>
                </a:lnTo>
                <a:lnTo>
                  <a:pt x="1350416" y="1162431"/>
                </a:lnTo>
                <a:lnTo>
                  <a:pt x="1350416" y="1134237"/>
                </a:lnTo>
                <a:lnTo>
                  <a:pt x="1350416" y="307073"/>
                </a:lnTo>
                <a:lnTo>
                  <a:pt x="1350416" y="278866"/>
                </a:lnTo>
                <a:close/>
              </a:path>
            </a:pathLst>
          </a:custGeom>
          <a:solidFill>
            <a:srgbClr val="81D3EB"/>
          </a:solidFill>
        </p:spPr>
        <p:txBody>
          <a:bodyPr wrap="square" lIns="0" tIns="0" rIns="0" bIns="0" rtlCol="0"/>
          <a:lstStyle/>
          <a:p>
            <a:endParaRPr/>
          </a:p>
        </p:txBody>
      </p:sp>
      <p:sp>
        <p:nvSpPr>
          <p:cNvPr id="16" name="object 9">
            <a:extLst>
              <a:ext uri="{FF2B5EF4-FFF2-40B4-BE49-F238E27FC236}">
                <a16:creationId xmlns:a16="http://schemas.microsoft.com/office/drawing/2014/main" id="{270BD4AA-DAB2-8140-B127-2797024898AC}"/>
              </a:ext>
            </a:extLst>
          </p:cNvPr>
          <p:cNvSpPr/>
          <p:nvPr/>
        </p:nvSpPr>
        <p:spPr>
          <a:xfrm>
            <a:off x="9188869" y="2352675"/>
            <a:ext cx="1350645" cy="1190625"/>
          </a:xfrm>
          <a:custGeom>
            <a:avLst/>
            <a:gdLst/>
            <a:ahLst/>
            <a:cxnLst/>
            <a:rect l="l" t="t" r="r" b="b"/>
            <a:pathLst>
              <a:path w="1350645" h="1190625">
                <a:moveTo>
                  <a:pt x="1350416" y="278866"/>
                </a:moveTo>
                <a:lnTo>
                  <a:pt x="1348181" y="267982"/>
                </a:lnTo>
                <a:lnTo>
                  <a:pt x="1342136" y="259003"/>
                </a:lnTo>
                <a:lnTo>
                  <a:pt x="1333220" y="252920"/>
                </a:lnTo>
                <a:lnTo>
                  <a:pt x="1322387" y="250672"/>
                </a:lnTo>
                <a:lnTo>
                  <a:pt x="1294358" y="250672"/>
                </a:lnTo>
                <a:lnTo>
                  <a:pt x="1294358" y="307073"/>
                </a:lnTo>
                <a:lnTo>
                  <a:pt x="1294358" y="603161"/>
                </a:lnTo>
                <a:lnTo>
                  <a:pt x="1294358" y="659561"/>
                </a:lnTo>
                <a:lnTo>
                  <a:pt x="1294358" y="1134237"/>
                </a:lnTo>
                <a:lnTo>
                  <a:pt x="56057" y="1134237"/>
                </a:lnTo>
                <a:lnTo>
                  <a:pt x="56057" y="659561"/>
                </a:lnTo>
                <a:lnTo>
                  <a:pt x="342582" y="659561"/>
                </a:lnTo>
                <a:lnTo>
                  <a:pt x="342582" y="722261"/>
                </a:lnTo>
                <a:lnTo>
                  <a:pt x="342582" y="782129"/>
                </a:lnTo>
                <a:lnTo>
                  <a:pt x="492696" y="782129"/>
                </a:lnTo>
                <a:lnTo>
                  <a:pt x="492696" y="722261"/>
                </a:lnTo>
                <a:lnTo>
                  <a:pt x="402361" y="722261"/>
                </a:lnTo>
                <a:lnTo>
                  <a:pt x="402361" y="573227"/>
                </a:lnTo>
                <a:lnTo>
                  <a:pt x="432917" y="573227"/>
                </a:lnTo>
                <a:lnTo>
                  <a:pt x="432917" y="721918"/>
                </a:lnTo>
                <a:lnTo>
                  <a:pt x="492696" y="721918"/>
                </a:lnTo>
                <a:lnTo>
                  <a:pt x="492696" y="659561"/>
                </a:lnTo>
                <a:lnTo>
                  <a:pt x="865809" y="659561"/>
                </a:lnTo>
                <a:lnTo>
                  <a:pt x="865809" y="722261"/>
                </a:lnTo>
                <a:lnTo>
                  <a:pt x="865809" y="782129"/>
                </a:lnTo>
                <a:lnTo>
                  <a:pt x="1015923" y="782129"/>
                </a:lnTo>
                <a:lnTo>
                  <a:pt x="1015923" y="722261"/>
                </a:lnTo>
                <a:lnTo>
                  <a:pt x="925588" y="722261"/>
                </a:lnTo>
                <a:lnTo>
                  <a:pt x="925588" y="573227"/>
                </a:lnTo>
                <a:lnTo>
                  <a:pt x="956144" y="573227"/>
                </a:lnTo>
                <a:lnTo>
                  <a:pt x="956144" y="721918"/>
                </a:lnTo>
                <a:lnTo>
                  <a:pt x="1015923" y="721918"/>
                </a:lnTo>
                <a:lnTo>
                  <a:pt x="1015923" y="659561"/>
                </a:lnTo>
                <a:lnTo>
                  <a:pt x="1294358" y="659561"/>
                </a:lnTo>
                <a:lnTo>
                  <a:pt x="1294358" y="603161"/>
                </a:lnTo>
                <a:lnTo>
                  <a:pt x="1015923" y="603161"/>
                </a:lnTo>
                <a:lnTo>
                  <a:pt x="1015923" y="573227"/>
                </a:lnTo>
                <a:lnTo>
                  <a:pt x="1015923" y="572681"/>
                </a:lnTo>
                <a:lnTo>
                  <a:pt x="1015923" y="512076"/>
                </a:lnTo>
                <a:lnTo>
                  <a:pt x="865809" y="512076"/>
                </a:lnTo>
                <a:lnTo>
                  <a:pt x="865809" y="573227"/>
                </a:lnTo>
                <a:lnTo>
                  <a:pt x="865809" y="603161"/>
                </a:lnTo>
                <a:lnTo>
                  <a:pt x="492696" y="603161"/>
                </a:lnTo>
                <a:lnTo>
                  <a:pt x="492696" y="573227"/>
                </a:lnTo>
                <a:lnTo>
                  <a:pt x="492696" y="572681"/>
                </a:lnTo>
                <a:lnTo>
                  <a:pt x="492696" y="512076"/>
                </a:lnTo>
                <a:lnTo>
                  <a:pt x="342582" y="512076"/>
                </a:lnTo>
                <a:lnTo>
                  <a:pt x="342582" y="573227"/>
                </a:lnTo>
                <a:lnTo>
                  <a:pt x="342582" y="603161"/>
                </a:lnTo>
                <a:lnTo>
                  <a:pt x="56057" y="603161"/>
                </a:lnTo>
                <a:lnTo>
                  <a:pt x="56057" y="307073"/>
                </a:lnTo>
                <a:lnTo>
                  <a:pt x="1294358" y="307073"/>
                </a:lnTo>
                <a:lnTo>
                  <a:pt x="1294358" y="250672"/>
                </a:lnTo>
                <a:lnTo>
                  <a:pt x="923747" y="250672"/>
                </a:lnTo>
                <a:lnTo>
                  <a:pt x="923747" y="56400"/>
                </a:lnTo>
                <a:lnTo>
                  <a:pt x="923747" y="28206"/>
                </a:lnTo>
                <a:lnTo>
                  <a:pt x="921512" y="17310"/>
                </a:lnTo>
                <a:lnTo>
                  <a:pt x="915466" y="8343"/>
                </a:lnTo>
                <a:lnTo>
                  <a:pt x="906538" y="2247"/>
                </a:lnTo>
                <a:lnTo>
                  <a:pt x="895718" y="0"/>
                </a:lnTo>
                <a:lnTo>
                  <a:pt x="867689" y="0"/>
                </a:lnTo>
                <a:lnTo>
                  <a:pt x="867689" y="56400"/>
                </a:lnTo>
                <a:lnTo>
                  <a:pt x="867689" y="250672"/>
                </a:lnTo>
                <a:lnTo>
                  <a:pt x="481495" y="250672"/>
                </a:lnTo>
                <a:lnTo>
                  <a:pt x="481495" y="56400"/>
                </a:lnTo>
                <a:lnTo>
                  <a:pt x="867689" y="56400"/>
                </a:lnTo>
                <a:lnTo>
                  <a:pt x="867689" y="0"/>
                </a:lnTo>
                <a:lnTo>
                  <a:pt x="453466" y="0"/>
                </a:lnTo>
                <a:lnTo>
                  <a:pt x="442645" y="2247"/>
                </a:lnTo>
                <a:lnTo>
                  <a:pt x="433717" y="8343"/>
                </a:lnTo>
                <a:lnTo>
                  <a:pt x="427659" y="17310"/>
                </a:lnTo>
                <a:lnTo>
                  <a:pt x="425424" y="28206"/>
                </a:lnTo>
                <a:lnTo>
                  <a:pt x="425424" y="250672"/>
                </a:lnTo>
                <a:lnTo>
                  <a:pt x="28028" y="250672"/>
                </a:lnTo>
                <a:lnTo>
                  <a:pt x="17221" y="252920"/>
                </a:lnTo>
                <a:lnTo>
                  <a:pt x="8293" y="259003"/>
                </a:lnTo>
                <a:lnTo>
                  <a:pt x="2235" y="267982"/>
                </a:lnTo>
                <a:lnTo>
                  <a:pt x="0" y="278866"/>
                </a:lnTo>
                <a:lnTo>
                  <a:pt x="0" y="1162431"/>
                </a:lnTo>
                <a:lnTo>
                  <a:pt x="2235" y="1173327"/>
                </a:lnTo>
                <a:lnTo>
                  <a:pt x="8293" y="1182293"/>
                </a:lnTo>
                <a:lnTo>
                  <a:pt x="17208" y="1188389"/>
                </a:lnTo>
                <a:lnTo>
                  <a:pt x="28028" y="1190625"/>
                </a:lnTo>
                <a:lnTo>
                  <a:pt x="1322387" y="1190625"/>
                </a:lnTo>
                <a:lnTo>
                  <a:pt x="1324521" y="1189710"/>
                </a:lnTo>
                <a:lnTo>
                  <a:pt x="1334033" y="1185583"/>
                </a:lnTo>
                <a:lnTo>
                  <a:pt x="1341653" y="1182890"/>
                </a:lnTo>
                <a:lnTo>
                  <a:pt x="1341970" y="1182141"/>
                </a:lnTo>
                <a:lnTo>
                  <a:pt x="1342720" y="1181823"/>
                </a:lnTo>
                <a:lnTo>
                  <a:pt x="1345438" y="1174038"/>
                </a:lnTo>
                <a:lnTo>
                  <a:pt x="1350416" y="1162431"/>
                </a:lnTo>
                <a:lnTo>
                  <a:pt x="1350416" y="1134237"/>
                </a:lnTo>
                <a:lnTo>
                  <a:pt x="1350416" y="307073"/>
                </a:lnTo>
                <a:lnTo>
                  <a:pt x="1350416" y="278866"/>
                </a:lnTo>
                <a:close/>
              </a:path>
            </a:pathLst>
          </a:custGeom>
          <a:solidFill>
            <a:srgbClr val="81D3EB"/>
          </a:solidFill>
        </p:spPr>
        <p:txBody>
          <a:bodyPr wrap="square" lIns="0" tIns="0" rIns="0" bIns="0" rtlCol="0"/>
          <a:lstStyle/>
          <a:p>
            <a:endParaRPr/>
          </a:p>
        </p:txBody>
      </p:sp>
      <p:sp>
        <p:nvSpPr>
          <p:cNvPr id="2" name="TextBox 1">
            <a:extLst>
              <a:ext uri="{FF2B5EF4-FFF2-40B4-BE49-F238E27FC236}">
                <a16:creationId xmlns:a16="http://schemas.microsoft.com/office/drawing/2014/main" id="{4BC50E94-BB83-B148-BD1C-81024A2946BD}"/>
              </a:ext>
            </a:extLst>
          </p:cNvPr>
          <p:cNvSpPr txBox="1"/>
          <p:nvPr/>
        </p:nvSpPr>
        <p:spPr>
          <a:xfrm>
            <a:off x="10820400" y="2171700"/>
            <a:ext cx="5486400" cy="1754326"/>
          </a:xfrm>
          <a:prstGeom prst="rect">
            <a:avLst/>
          </a:prstGeom>
          <a:noFill/>
        </p:spPr>
        <p:txBody>
          <a:bodyPr wrap="square" rtlCol="0">
            <a:spAutoFit/>
          </a:bodyPr>
          <a:lstStyle/>
          <a:p>
            <a:r>
              <a:rPr lang="en-US" sz="3600" dirty="0" err="1">
                <a:solidFill>
                  <a:schemeClr val="bg1"/>
                </a:solidFill>
              </a:rPr>
              <a:t>Ebook</a:t>
            </a:r>
            <a:r>
              <a:rPr lang="en-US" sz="3600" dirty="0">
                <a:solidFill>
                  <a:schemeClr val="bg1"/>
                </a:solidFill>
              </a:rPr>
              <a:t> &amp; Article Databases : Scopus, </a:t>
            </a:r>
            <a:r>
              <a:rPr lang="en-US" sz="3600" dirty="0" err="1">
                <a:solidFill>
                  <a:schemeClr val="bg1"/>
                </a:solidFill>
              </a:rPr>
              <a:t>IEEEXplore</a:t>
            </a:r>
            <a:r>
              <a:rPr lang="en-US" sz="3600" dirty="0">
                <a:solidFill>
                  <a:schemeClr val="bg1"/>
                </a:solidFill>
              </a:rPr>
              <a:t>, SPIE Digital Library</a:t>
            </a:r>
          </a:p>
        </p:txBody>
      </p:sp>
      <p:sp>
        <p:nvSpPr>
          <p:cNvPr id="13" name="TextBox 12">
            <a:extLst>
              <a:ext uri="{FF2B5EF4-FFF2-40B4-BE49-F238E27FC236}">
                <a16:creationId xmlns:a16="http://schemas.microsoft.com/office/drawing/2014/main" id="{B37BC449-20FB-534B-87B3-3F1832957E81}"/>
              </a:ext>
            </a:extLst>
          </p:cNvPr>
          <p:cNvSpPr txBox="1"/>
          <p:nvPr/>
        </p:nvSpPr>
        <p:spPr>
          <a:xfrm>
            <a:off x="10991850" y="4726631"/>
            <a:ext cx="4114800" cy="1200329"/>
          </a:xfrm>
          <a:prstGeom prst="rect">
            <a:avLst/>
          </a:prstGeom>
          <a:noFill/>
        </p:spPr>
        <p:txBody>
          <a:bodyPr wrap="square" rtlCol="0">
            <a:spAutoFit/>
          </a:bodyPr>
          <a:lstStyle/>
          <a:p>
            <a:r>
              <a:rPr lang="en-US" sz="3600" dirty="0" err="1">
                <a:solidFill>
                  <a:schemeClr val="bg1"/>
                </a:solidFill>
              </a:rPr>
              <a:t>DMPTool</a:t>
            </a:r>
            <a:r>
              <a:rPr lang="en-US" sz="3600" dirty="0">
                <a:solidFill>
                  <a:schemeClr val="bg1"/>
                </a:solidFill>
              </a:rPr>
              <a:t>	(Data Management)</a:t>
            </a:r>
          </a:p>
        </p:txBody>
      </p:sp>
      <p:sp>
        <p:nvSpPr>
          <p:cNvPr id="14" name="TextBox 13">
            <a:extLst>
              <a:ext uri="{FF2B5EF4-FFF2-40B4-BE49-F238E27FC236}">
                <a16:creationId xmlns:a16="http://schemas.microsoft.com/office/drawing/2014/main" id="{4319DCA6-31DA-254E-8E63-5F899941F680}"/>
              </a:ext>
            </a:extLst>
          </p:cNvPr>
          <p:cNvSpPr txBox="1"/>
          <p:nvPr/>
        </p:nvSpPr>
        <p:spPr>
          <a:xfrm>
            <a:off x="10991850" y="6819900"/>
            <a:ext cx="4114800" cy="2308324"/>
          </a:xfrm>
          <a:prstGeom prst="rect">
            <a:avLst/>
          </a:prstGeom>
          <a:noFill/>
        </p:spPr>
        <p:txBody>
          <a:bodyPr wrap="square" rtlCol="0">
            <a:spAutoFit/>
          </a:bodyPr>
          <a:lstStyle/>
          <a:p>
            <a:r>
              <a:rPr lang="en-US" sz="3600" dirty="0">
                <a:solidFill>
                  <a:schemeClr val="bg1"/>
                </a:solidFill>
              </a:rPr>
              <a:t>Open Science Framework (OSF) &amp; </a:t>
            </a:r>
            <a:r>
              <a:rPr lang="en-US" sz="3600" dirty="0" err="1">
                <a:solidFill>
                  <a:schemeClr val="bg1"/>
                </a:solidFill>
              </a:rPr>
              <a:t>ReDATA</a:t>
            </a:r>
            <a:r>
              <a:rPr lang="en-US" sz="3600" dirty="0">
                <a:solidFill>
                  <a:schemeClr val="bg1"/>
                </a:solidFill>
              </a:rPr>
              <a:t>, Open Access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F8297E6-441A-874F-8CD8-453F765705AC}"/>
              </a:ext>
            </a:extLst>
          </p:cNvPr>
          <p:cNvPicPr>
            <a:picLocks noChangeAspect="1"/>
          </p:cNvPicPr>
          <p:nvPr/>
        </p:nvPicPr>
        <p:blipFill>
          <a:blip r:embed="rId2"/>
          <a:stretch>
            <a:fillRect/>
          </a:stretch>
        </p:blipFill>
        <p:spPr>
          <a:xfrm>
            <a:off x="1020403" y="800100"/>
            <a:ext cx="6811386" cy="383140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12" name="Content Placeholder 9">
            <a:extLst>
              <a:ext uri="{FF2B5EF4-FFF2-40B4-BE49-F238E27FC236}">
                <a16:creationId xmlns:a16="http://schemas.microsoft.com/office/drawing/2014/main" id="{32B3F331-4934-433C-98CA-1DFB24FAC524}"/>
              </a:ext>
            </a:extLst>
          </p:cNvPr>
          <p:cNvSpPr>
            <a:spLocks noGrp="1"/>
          </p:cNvSpPr>
          <p:nvPr>
            <p:ph idx="1"/>
          </p:nvPr>
        </p:nvSpPr>
        <p:spPr>
          <a:xfrm>
            <a:off x="8763000" y="952500"/>
            <a:ext cx="5560143" cy="5958348"/>
          </a:xfrm>
        </p:spPr>
        <p:txBody>
          <a:bodyPr>
            <a:normAutofit/>
          </a:bodyPr>
          <a:lstStyle/>
          <a:p>
            <a:pPr marL="0" indent="0">
              <a:buNone/>
            </a:pPr>
            <a:r>
              <a:rPr lang="en-US" dirty="0"/>
              <a:t>SCOPUS</a:t>
            </a:r>
          </a:p>
        </p:txBody>
      </p:sp>
      <p:pic>
        <p:nvPicPr>
          <p:cNvPr id="3" name="Content Placeholder 3">
            <a:extLst>
              <a:ext uri="{FF2B5EF4-FFF2-40B4-BE49-F238E27FC236}">
                <a16:creationId xmlns:a16="http://schemas.microsoft.com/office/drawing/2014/main" id="{37286D14-C608-EABE-DAD5-FAF4641DD443}"/>
              </a:ext>
            </a:extLst>
          </p:cNvPr>
          <p:cNvPicPr>
            <a:picLocks noChangeAspect="1"/>
          </p:cNvPicPr>
          <p:nvPr/>
        </p:nvPicPr>
        <p:blipFill>
          <a:blip r:embed="rId3"/>
          <a:stretch>
            <a:fillRect/>
          </a:stretch>
        </p:blipFill>
        <p:spPr>
          <a:xfrm>
            <a:off x="989470" y="5974383"/>
            <a:ext cx="6667856" cy="328391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graphicFrame>
        <p:nvGraphicFramePr>
          <p:cNvPr id="4" name="Content Placeholder 2">
            <a:extLst>
              <a:ext uri="{FF2B5EF4-FFF2-40B4-BE49-F238E27FC236}">
                <a16:creationId xmlns:a16="http://schemas.microsoft.com/office/drawing/2014/main" id="{AC2C8981-17DB-4A9D-D340-3D2DDB488E1C}"/>
              </a:ext>
            </a:extLst>
          </p:cNvPr>
          <p:cNvGraphicFramePr>
            <a:graphicFrameLocks/>
          </p:cNvGraphicFramePr>
          <p:nvPr>
            <p:extLst>
              <p:ext uri="{D42A27DB-BD31-4B8C-83A1-F6EECF244321}">
                <p14:modId xmlns:p14="http://schemas.microsoft.com/office/powerpoint/2010/main" val="2914136705"/>
              </p:ext>
            </p:extLst>
          </p:nvPr>
        </p:nvGraphicFramePr>
        <p:xfrm>
          <a:off x="9601200" y="2552700"/>
          <a:ext cx="7022810" cy="5473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28534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9" name="Google Shape;99;p1"/>
          <p:cNvSpPr/>
          <p:nvPr/>
        </p:nvSpPr>
        <p:spPr>
          <a:xfrm>
            <a:off x="4318842" y="269722"/>
            <a:ext cx="9942282" cy="934827"/>
          </a:xfrm>
          <a:prstGeom prst="rect">
            <a:avLst/>
          </a:prstGeom>
          <a:noFill/>
          <a:ln>
            <a:noFill/>
          </a:ln>
        </p:spPr>
        <p:txBody>
          <a:bodyPr spcFirstLastPara="1" wrap="square" lIns="102854" tIns="51413" rIns="102854" bIns="51413" anchor="t" anchorCtr="0">
            <a:spAutoFit/>
          </a:bodyPr>
          <a:lstStyle/>
          <a:p>
            <a:pPr algn="ctr"/>
            <a:br>
              <a:rPr lang="en-US" sz="2700">
                <a:solidFill>
                  <a:srgbClr val="6F868D"/>
                </a:solidFill>
                <a:latin typeface="Calibri"/>
                <a:ea typeface="Calibri"/>
                <a:cs typeface="Calibri"/>
                <a:sym typeface="Calibri"/>
              </a:rPr>
            </a:br>
            <a:endParaRPr lang="en-US" sz="2700" b="1" dirty="0">
              <a:solidFill>
                <a:srgbClr val="6F868D"/>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D2AE356-2EAC-6046-8A6B-251C367CB33E}"/>
              </a:ext>
            </a:extLst>
          </p:cNvPr>
          <p:cNvPicPr>
            <a:picLocks noChangeAspect="1"/>
          </p:cNvPicPr>
          <p:nvPr/>
        </p:nvPicPr>
        <p:blipFill>
          <a:blip r:embed="rId3"/>
          <a:stretch>
            <a:fillRect/>
          </a:stretch>
        </p:blipFill>
        <p:spPr>
          <a:xfrm>
            <a:off x="2883877" y="1366408"/>
            <a:ext cx="12740867" cy="77881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84807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464"/>
          <p:cNvPicPr preferRelativeResize="0"/>
          <p:nvPr/>
        </p:nvPicPr>
        <p:blipFill rotWithShape="1">
          <a:blip r:embed="rId3">
            <a:alphaModFix/>
          </a:blip>
          <a:srcRect/>
          <a:stretch/>
        </p:blipFill>
        <p:spPr>
          <a:xfrm>
            <a:off x="10196412" y="8934896"/>
            <a:ext cx="1679850" cy="459900"/>
          </a:xfrm>
          <a:prstGeom prst="rect">
            <a:avLst/>
          </a:prstGeom>
          <a:noFill/>
          <a:ln>
            <a:noFill/>
          </a:ln>
        </p:spPr>
      </p:pic>
      <p:pic>
        <p:nvPicPr>
          <p:cNvPr id="5" name="Shape 465"/>
          <p:cNvPicPr preferRelativeResize="0"/>
          <p:nvPr/>
        </p:nvPicPr>
        <p:blipFill rotWithShape="1">
          <a:blip r:embed="rId4">
            <a:alphaModFix/>
          </a:blip>
          <a:srcRect/>
          <a:stretch/>
        </p:blipFill>
        <p:spPr>
          <a:xfrm>
            <a:off x="10894434" y="7537227"/>
            <a:ext cx="1602900" cy="556200"/>
          </a:xfrm>
          <a:prstGeom prst="rect">
            <a:avLst/>
          </a:prstGeom>
          <a:noFill/>
          <a:ln>
            <a:noFill/>
          </a:ln>
        </p:spPr>
      </p:pic>
      <p:pic>
        <p:nvPicPr>
          <p:cNvPr id="6" name="Shape 468"/>
          <p:cNvPicPr preferRelativeResize="0"/>
          <p:nvPr/>
        </p:nvPicPr>
        <p:blipFill rotWithShape="1">
          <a:blip r:embed="rId5">
            <a:alphaModFix/>
          </a:blip>
          <a:srcRect/>
          <a:stretch/>
        </p:blipFill>
        <p:spPr>
          <a:xfrm>
            <a:off x="3963716" y="3469657"/>
            <a:ext cx="1679850" cy="610200"/>
          </a:xfrm>
          <a:prstGeom prst="rect">
            <a:avLst/>
          </a:prstGeom>
          <a:noFill/>
          <a:ln>
            <a:noFill/>
          </a:ln>
        </p:spPr>
      </p:pic>
      <p:pic>
        <p:nvPicPr>
          <p:cNvPr id="7" name="Shape 470"/>
          <p:cNvPicPr preferRelativeResize="0"/>
          <p:nvPr/>
        </p:nvPicPr>
        <p:blipFill rotWithShape="1">
          <a:blip r:embed="rId6">
            <a:alphaModFix/>
          </a:blip>
          <a:srcRect/>
          <a:stretch/>
        </p:blipFill>
        <p:spPr>
          <a:xfrm>
            <a:off x="11505497" y="2721861"/>
            <a:ext cx="873900" cy="873900"/>
          </a:xfrm>
          <a:prstGeom prst="rect">
            <a:avLst/>
          </a:prstGeom>
          <a:noFill/>
          <a:ln>
            <a:noFill/>
          </a:ln>
        </p:spPr>
      </p:pic>
      <p:pic>
        <p:nvPicPr>
          <p:cNvPr id="8" name="Shape 473"/>
          <p:cNvPicPr preferRelativeResize="0"/>
          <p:nvPr/>
        </p:nvPicPr>
        <p:blipFill rotWithShape="1">
          <a:blip r:embed="rId7">
            <a:alphaModFix/>
          </a:blip>
          <a:srcRect/>
          <a:stretch/>
        </p:blipFill>
        <p:spPr>
          <a:xfrm>
            <a:off x="6565353" y="8662211"/>
            <a:ext cx="1134450" cy="562950"/>
          </a:xfrm>
          <a:prstGeom prst="rect">
            <a:avLst/>
          </a:prstGeom>
          <a:noFill/>
          <a:ln>
            <a:noFill/>
          </a:ln>
        </p:spPr>
      </p:pic>
      <p:grpSp>
        <p:nvGrpSpPr>
          <p:cNvPr id="9" name="Group 8"/>
          <p:cNvGrpSpPr/>
          <p:nvPr/>
        </p:nvGrpSpPr>
        <p:grpSpPr>
          <a:xfrm>
            <a:off x="5277316" y="1890552"/>
            <a:ext cx="6718432" cy="6505896"/>
            <a:chOff x="2231799" y="779939"/>
            <a:chExt cx="4921800" cy="4766100"/>
          </a:xfrm>
        </p:grpSpPr>
        <p:pic>
          <p:nvPicPr>
            <p:cNvPr id="10" name="Shape 478"/>
            <p:cNvPicPr preferRelativeResize="0"/>
            <p:nvPr/>
          </p:nvPicPr>
          <p:blipFill rotWithShape="1">
            <a:blip r:embed="rId8">
              <a:alphaModFix/>
            </a:blip>
            <a:srcRect/>
            <a:stretch/>
          </p:blipFill>
          <p:spPr>
            <a:xfrm>
              <a:off x="2231799" y="779939"/>
              <a:ext cx="4921800" cy="4766100"/>
            </a:xfrm>
            <a:prstGeom prst="rect">
              <a:avLst/>
            </a:prstGeom>
            <a:noFill/>
            <a:ln>
              <a:noFill/>
            </a:ln>
          </p:spPr>
        </p:pic>
        <p:pic>
          <p:nvPicPr>
            <p:cNvPr id="11" name="Shape 476"/>
            <p:cNvPicPr preferRelativeResize="0"/>
            <p:nvPr/>
          </p:nvPicPr>
          <p:blipFill rotWithShape="1">
            <a:blip r:embed="rId9">
              <a:alphaModFix/>
            </a:blip>
            <a:srcRect/>
            <a:stretch/>
          </p:blipFill>
          <p:spPr>
            <a:xfrm>
              <a:off x="3733287" y="2203598"/>
              <a:ext cx="1918800" cy="1918800"/>
            </a:xfrm>
            <a:prstGeom prst="rect">
              <a:avLst/>
            </a:prstGeom>
            <a:noFill/>
            <a:ln>
              <a:noFill/>
            </a:ln>
          </p:spPr>
        </p:pic>
        <p:sp>
          <p:nvSpPr>
            <p:cNvPr id="12" name="Shape 477"/>
            <p:cNvSpPr/>
            <p:nvPr/>
          </p:nvSpPr>
          <p:spPr>
            <a:xfrm>
              <a:off x="4327136" y="2968556"/>
              <a:ext cx="731100" cy="447000"/>
            </a:xfrm>
            <a:prstGeom prst="rect">
              <a:avLst/>
            </a:prstGeom>
            <a:noFill/>
            <a:ln>
              <a:noFill/>
            </a:ln>
          </p:spPr>
          <p:txBody>
            <a:bodyPr spcFirstLastPara="1" wrap="square" lIns="68550" tIns="68550" rIns="68550" bIns="68550" anchor="t" anchorCtr="0">
              <a:noAutofit/>
            </a:bodyPr>
            <a:lstStyle/>
            <a:p>
              <a:pPr algn="ctr">
                <a:buClr>
                  <a:srgbClr val="000000"/>
                </a:buClr>
              </a:pPr>
              <a:r>
                <a:rPr lang="en" sz="3600" b="1" dirty="0">
                  <a:solidFill>
                    <a:schemeClr val="tx1">
                      <a:lumMod val="65000"/>
                      <a:lumOff val="35000"/>
                    </a:schemeClr>
                  </a:solidFill>
                  <a:latin typeface="Calibri"/>
                  <a:ea typeface="Calibri"/>
                  <a:cs typeface="Calibri"/>
                  <a:sym typeface="Calibri"/>
                </a:rPr>
                <a:t>OSF</a:t>
              </a:r>
              <a:endParaRPr sz="2700" dirty="0">
                <a:solidFill>
                  <a:schemeClr val="tx1">
                    <a:lumMod val="65000"/>
                    <a:lumOff val="35000"/>
                  </a:schemeClr>
                </a:solidFill>
              </a:endParaRPr>
            </a:p>
          </p:txBody>
        </p:sp>
      </p:grpSp>
      <p:pic>
        <p:nvPicPr>
          <p:cNvPr id="13" name="Shape 480"/>
          <p:cNvPicPr preferRelativeResize="0"/>
          <p:nvPr/>
        </p:nvPicPr>
        <p:blipFill>
          <a:blip r:embed="rId10">
            <a:alphaModFix/>
          </a:blip>
          <a:stretch>
            <a:fillRect/>
          </a:stretch>
        </p:blipFill>
        <p:spPr>
          <a:xfrm>
            <a:off x="8036858" y="8734779"/>
            <a:ext cx="1822500" cy="592992"/>
          </a:xfrm>
          <a:prstGeom prst="rect">
            <a:avLst/>
          </a:prstGeom>
          <a:noFill/>
          <a:ln>
            <a:noFill/>
          </a:ln>
        </p:spPr>
      </p:pic>
      <p:pic>
        <p:nvPicPr>
          <p:cNvPr id="14" name="Shape 481"/>
          <p:cNvPicPr preferRelativeResize="0"/>
          <p:nvPr/>
        </p:nvPicPr>
        <p:blipFill>
          <a:blip r:embed="rId11">
            <a:alphaModFix/>
          </a:blip>
          <a:stretch>
            <a:fillRect/>
          </a:stretch>
        </p:blipFill>
        <p:spPr>
          <a:xfrm>
            <a:off x="4789534" y="6429018"/>
            <a:ext cx="1361987" cy="485775"/>
          </a:xfrm>
          <a:prstGeom prst="rect">
            <a:avLst/>
          </a:prstGeom>
          <a:noFill/>
          <a:ln>
            <a:noFill/>
          </a:ln>
        </p:spPr>
      </p:pic>
      <p:pic>
        <p:nvPicPr>
          <p:cNvPr id="15" name="Shape 482"/>
          <p:cNvPicPr preferRelativeResize="0"/>
          <p:nvPr/>
        </p:nvPicPr>
        <p:blipFill>
          <a:blip r:embed="rId12">
            <a:alphaModFix/>
          </a:blip>
          <a:stretch>
            <a:fillRect/>
          </a:stretch>
        </p:blipFill>
        <p:spPr>
          <a:xfrm>
            <a:off x="5750983" y="8075748"/>
            <a:ext cx="1886438" cy="320700"/>
          </a:xfrm>
          <a:prstGeom prst="rect">
            <a:avLst/>
          </a:prstGeom>
          <a:noFill/>
          <a:ln>
            <a:noFill/>
          </a:ln>
        </p:spPr>
      </p:pic>
      <p:pic>
        <p:nvPicPr>
          <p:cNvPr id="16" name="Picture 15"/>
          <p:cNvPicPr>
            <a:picLocks noChangeAspect="1"/>
          </p:cNvPicPr>
          <p:nvPr/>
        </p:nvPicPr>
        <p:blipFill>
          <a:blip r:embed="rId13"/>
          <a:stretch>
            <a:fillRect/>
          </a:stretch>
        </p:blipFill>
        <p:spPr>
          <a:xfrm>
            <a:off x="4442867" y="5127136"/>
            <a:ext cx="1181117" cy="1080596"/>
          </a:xfrm>
          <a:prstGeom prst="rect">
            <a:avLst/>
          </a:prstGeom>
        </p:spPr>
      </p:pic>
      <p:pic>
        <p:nvPicPr>
          <p:cNvPr id="17" name="Shape 603" descr="COS Logo (small).png"/>
          <p:cNvPicPr preferRelativeResize="0"/>
          <p:nvPr/>
        </p:nvPicPr>
        <p:blipFill>
          <a:blip r:embed="rId14">
            <a:alphaModFix/>
          </a:blip>
          <a:stretch>
            <a:fillRect/>
          </a:stretch>
        </p:blipFill>
        <p:spPr>
          <a:xfrm>
            <a:off x="7899679" y="8032778"/>
            <a:ext cx="688643" cy="688409"/>
          </a:xfrm>
          <a:prstGeom prst="rect">
            <a:avLst/>
          </a:prstGeom>
          <a:noFill/>
          <a:ln>
            <a:noFill/>
          </a:ln>
        </p:spPr>
      </p:pic>
      <p:pic>
        <p:nvPicPr>
          <p:cNvPr id="18" name="Picture 17" descr="https://library.auca.kg/uploads/phgallery/Logos/mendeley.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364651" y="2042004"/>
            <a:ext cx="2052846" cy="4076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Users\frios1\Work\conferences\IDCC\2017\figures\vivaldi_2016-12-27_15-56-57.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bright="43000" contrast="-100000"/>
                    </a14:imgEffect>
                  </a14:imgLayer>
                </a14:imgProps>
              </a:ext>
              <a:ext uri="{28A0092B-C50C-407E-A947-70E740481C1C}">
                <a14:useLocalDpi xmlns:a14="http://schemas.microsoft.com/office/drawing/2010/main" val="0"/>
              </a:ext>
            </a:extLst>
          </a:blip>
          <a:srcRect/>
          <a:stretch>
            <a:fillRect/>
          </a:stretch>
        </p:blipFill>
        <p:spPr bwMode="auto">
          <a:xfrm>
            <a:off x="5294486" y="6947938"/>
            <a:ext cx="873372" cy="8643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 name="Picture 14" descr="https://cdn.foliovision.com/images/2013/10/s3-logo.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9788" t="29742" r="8706" b="33964"/>
          <a:stretch/>
        </p:blipFill>
        <p:spPr bwMode="auto">
          <a:xfrm>
            <a:off x="9027200" y="8126572"/>
            <a:ext cx="2131746" cy="58093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2282349" y="4305024"/>
            <a:ext cx="2793467" cy="688409"/>
            <a:chOff x="6980473" y="2704050"/>
            <a:chExt cx="1862311" cy="458939"/>
          </a:xfrm>
        </p:grpSpPr>
        <p:pic>
          <p:nvPicPr>
            <p:cNvPr id="22" name="Shape 603" descr="COS Logo (small).png"/>
            <p:cNvPicPr preferRelativeResize="0"/>
            <p:nvPr/>
          </p:nvPicPr>
          <p:blipFill>
            <a:blip r:embed="rId14">
              <a:alphaModFix/>
            </a:blip>
            <a:stretch>
              <a:fillRect/>
            </a:stretch>
          </p:blipFill>
          <p:spPr>
            <a:xfrm>
              <a:off x="6980473" y="2704050"/>
              <a:ext cx="459095" cy="458939"/>
            </a:xfrm>
            <a:prstGeom prst="rect">
              <a:avLst/>
            </a:prstGeom>
            <a:noFill/>
            <a:ln>
              <a:noFill/>
            </a:ln>
          </p:spPr>
        </p:pic>
        <p:pic>
          <p:nvPicPr>
            <p:cNvPr id="23" name="Picture 22"/>
            <p:cNvPicPr>
              <a:picLocks noChangeAspect="1"/>
            </p:cNvPicPr>
            <p:nvPr/>
          </p:nvPicPr>
          <p:blipFill>
            <a:blip r:embed="rId19"/>
            <a:stretch>
              <a:fillRect/>
            </a:stretch>
          </p:blipFill>
          <p:spPr>
            <a:xfrm>
              <a:off x="7490234" y="2785881"/>
              <a:ext cx="1352550" cy="295275"/>
            </a:xfrm>
            <a:prstGeom prst="rect">
              <a:avLst/>
            </a:prstGeom>
          </p:spPr>
        </p:pic>
      </p:grpSp>
      <p:grpSp>
        <p:nvGrpSpPr>
          <p:cNvPr id="24" name="Group 23"/>
          <p:cNvGrpSpPr/>
          <p:nvPr/>
        </p:nvGrpSpPr>
        <p:grpSpPr>
          <a:xfrm>
            <a:off x="7004270" y="1579491"/>
            <a:ext cx="2773883" cy="688409"/>
            <a:chOff x="3662149" y="535613"/>
            <a:chExt cx="1849255" cy="458939"/>
          </a:xfrm>
        </p:grpSpPr>
        <p:pic>
          <p:nvPicPr>
            <p:cNvPr id="25" name="Shape 603" descr="COS Logo (small).png"/>
            <p:cNvPicPr preferRelativeResize="0"/>
            <p:nvPr/>
          </p:nvPicPr>
          <p:blipFill>
            <a:blip r:embed="rId14">
              <a:alphaModFix/>
            </a:blip>
            <a:stretch>
              <a:fillRect/>
            </a:stretch>
          </p:blipFill>
          <p:spPr>
            <a:xfrm>
              <a:off x="3662149" y="535613"/>
              <a:ext cx="459095" cy="458939"/>
            </a:xfrm>
            <a:prstGeom prst="rect">
              <a:avLst/>
            </a:prstGeom>
            <a:noFill/>
            <a:ln>
              <a:noFill/>
            </a:ln>
          </p:spPr>
        </p:pic>
        <p:pic>
          <p:nvPicPr>
            <p:cNvPr id="26" name="Picture 25"/>
            <p:cNvPicPr>
              <a:picLocks noChangeAspect="1"/>
            </p:cNvPicPr>
            <p:nvPr/>
          </p:nvPicPr>
          <p:blipFill>
            <a:blip r:embed="rId20"/>
            <a:stretch>
              <a:fillRect/>
            </a:stretch>
          </p:blipFill>
          <p:spPr>
            <a:xfrm>
              <a:off x="4158854" y="591411"/>
              <a:ext cx="1352550" cy="266700"/>
            </a:xfrm>
            <a:prstGeom prst="rect">
              <a:avLst/>
            </a:prstGeom>
          </p:spPr>
        </p:pic>
      </p:grpSp>
      <p:pic>
        <p:nvPicPr>
          <p:cNvPr id="28" name="Picture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240000" y="6338726"/>
            <a:ext cx="2248852" cy="2108299"/>
          </a:xfrm>
          <a:prstGeom prst="rect">
            <a:avLst/>
          </a:prstGeom>
        </p:spPr>
      </p:pic>
      <p:sp>
        <p:nvSpPr>
          <p:cNvPr id="29" name="TextBox 28"/>
          <p:cNvSpPr txBox="1"/>
          <p:nvPr/>
        </p:nvSpPr>
        <p:spPr>
          <a:xfrm>
            <a:off x="15350013" y="8702298"/>
            <a:ext cx="2028826" cy="1384995"/>
          </a:xfrm>
          <a:prstGeom prst="rect">
            <a:avLst/>
          </a:prstGeom>
          <a:noFill/>
        </p:spPr>
        <p:txBody>
          <a:bodyPr wrap="square" rtlCol="0">
            <a:spAutoFit/>
          </a:bodyPr>
          <a:lstStyle/>
          <a:p>
            <a:pPr algn="ctr"/>
            <a:r>
              <a:rPr lang="en-US" sz="2800" dirty="0">
                <a:solidFill>
                  <a:schemeClr val="tx1">
                    <a:lumMod val="75000"/>
                    <a:lumOff val="25000"/>
                  </a:schemeClr>
                </a:solidFill>
                <a:latin typeface="Arial Black" panose="020B0A04020102020204" pitchFamily="34" charset="0"/>
              </a:rPr>
              <a:t>Sign-on with NetID</a:t>
            </a:r>
          </a:p>
        </p:txBody>
      </p:sp>
      <p:sp>
        <p:nvSpPr>
          <p:cNvPr id="30" name="TextBox 29"/>
          <p:cNvSpPr txBox="1"/>
          <p:nvPr/>
        </p:nvSpPr>
        <p:spPr>
          <a:xfrm>
            <a:off x="2750690" y="209450"/>
            <a:ext cx="12070210" cy="1123384"/>
          </a:xfrm>
          <a:prstGeom prst="rect">
            <a:avLst/>
          </a:prstGeom>
          <a:noFill/>
        </p:spPr>
        <p:txBody>
          <a:bodyPr wrap="square" rtlCol="0">
            <a:spAutoFit/>
          </a:bodyPr>
          <a:lstStyle/>
          <a:p>
            <a:pPr algn="ctr"/>
            <a:r>
              <a:rPr lang="en-US" sz="4000" dirty="0">
                <a:solidFill>
                  <a:schemeClr val="tx1">
                    <a:lumMod val="75000"/>
                    <a:lumOff val="25000"/>
                  </a:schemeClr>
                </a:solidFill>
                <a:hlinkClick r:id="rId22"/>
              </a:rPr>
              <a:t>The Open Science Framework </a:t>
            </a:r>
          </a:p>
          <a:p>
            <a:pPr algn="ctr"/>
            <a:r>
              <a:rPr lang="en-US" sz="2700" dirty="0">
                <a:solidFill>
                  <a:schemeClr val="tx1">
                    <a:lumMod val="75000"/>
                    <a:lumOff val="25000"/>
                  </a:schemeClr>
                </a:solidFill>
                <a:hlinkClick r:id="rId22"/>
              </a:rPr>
              <a:t>http://osf.arizona.edu</a:t>
            </a:r>
            <a:r>
              <a:rPr lang="en-US" sz="2700" dirty="0">
                <a:solidFill>
                  <a:schemeClr val="tx1">
                    <a:lumMod val="75000"/>
                    <a:lumOff val="25000"/>
                  </a:schemeClr>
                </a:solidFill>
              </a:rPr>
              <a:t> </a:t>
            </a:r>
          </a:p>
        </p:txBody>
      </p:sp>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424093" y="2352245"/>
            <a:ext cx="2614158" cy="505658"/>
          </a:xfrm>
          <a:prstGeom prst="rect">
            <a:avLst/>
          </a:prstGeom>
        </p:spPr>
      </p:pic>
    </p:spTree>
    <p:extLst>
      <p:ext uri="{BB962C8B-B14F-4D97-AF65-F5344CB8AC3E}">
        <p14:creationId xmlns:p14="http://schemas.microsoft.com/office/powerpoint/2010/main" val="2720753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5287"/>
        </a:solidFill>
        <a:effectLst/>
      </p:bgPr>
    </p:bg>
    <p:spTree>
      <p:nvGrpSpPr>
        <p:cNvPr id="1" name=""/>
        <p:cNvGrpSpPr/>
        <p:nvPr/>
      </p:nvGrpSpPr>
      <p:grpSpPr>
        <a:xfrm>
          <a:off x="0" y="0"/>
          <a:ext cx="0" cy="0"/>
          <a:chOff x="0" y="0"/>
          <a:chExt cx="0" cy="0"/>
        </a:xfrm>
      </p:grpSpPr>
      <p:sp>
        <p:nvSpPr>
          <p:cNvPr id="30" name="TextBox 29"/>
          <p:cNvSpPr txBox="1"/>
          <p:nvPr/>
        </p:nvSpPr>
        <p:spPr>
          <a:xfrm>
            <a:off x="3809874" y="289006"/>
            <a:ext cx="10829319" cy="1077218"/>
          </a:xfrm>
          <a:prstGeom prst="rect">
            <a:avLst/>
          </a:prstGeom>
          <a:noFill/>
        </p:spPr>
        <p:txBody>
          <a:bodyPr wrap="square" rtlCol="0">
            <a:spAutoFit/>
          </a:bodyPr>
          <a:lstStyle/>
          <a:p>
            <a:pPr algn="ctr"/>
            <a:r>
              <a:rPr lang="en-US" sz="3600" dirty="0" err="1">
                <a:solidFill>
                  <a:schemeClr val="bg1"/>
                </a:solidFill>
              </a:rPr>
              <a:t>ReDATA</a:t>
            </a:r>
            <a:r>
              <a:rPr lang="en-US" sz="3600" dirty="0">
                <a:solidFill>
                  <a:schemeClr val="bg1"/>
                </a:solidFill>
              </a:rPr>
              <a:t> : The UA Research Data Repository</a:t>
            </a:r>
            <a:br>
              <a:rPr lang="en-US" sz="3600" dirty="0">
                <a:solidFill>
                  <a:schemeClr val="bg1"/>
                </a:solidFill>
              </a:rPr>
            </a:br>
            <a:endParaRPr lang="en-US" sz="2800" dirty="0">
              <a:solidFill>
                <a:schemeClr val="bg1"/>
              </a:solidFill>
            </a:endParaRPr>
          </a:p>
        </p:txBody>
      </p:sp>
      <p:pic>
        <p:nvPicPr>
          <p:cNvPr id="2" name="Picture 1">
            <a:extLst>
              <a:ext uri="{FF2B5EF4-FFF2-40B4-BE49-F238E27FC236}">
                <a16:creationId xmlns:a16="http://schemas.microsoft.com/office/drawing/2014/main" id="{8055049D-95A5-40D1-8A93-DAB8CC248D72}"/>
              </a:ext>
            </a:extLst>
          </p:cNvPr>
          <p:cNvPicPr>
            <a:picLocks noChangeAspect="1"/>
          </p:cNvPicPr>
          <p:nvPr/>
        </p:nvPicPr>
        <p:blipFill>
          <a:blip r:embed="rId3"/>
          <a:stretch>
            <a:fillRect/>
          </a:stretch>
        </p:blipFill>
        <p:spPr>
          <a:xfrm>
            <a:off x="2971800" y="1257300"/>
            <a:ext cx="11963400" cy="7565912"/>
          </a:xfrm>
          <a:prstGeom prst="rect">
            <a:avLst/>
          </a:prstGeom>
        </p:spPr>
      </p:pic>
      <p:sp>
        <p:nvSpPr>
          <p:cNvPr id="4" name="TextBox 3">
            <a:extLst>
              <a:ext uri="{FF2B5EF4-FFF2-40B4-BE49-F238E27FC236}">
                <a16:creationId xmlns:a16="http://schemas.microsoft.com/office/drawing/2014/main" id="{4206C61F-E939-5538-F11F-A375064EF66E}"/>
              </a:ext>
            </a:extLst>
          </p:cNvPr>
          <p:cNvSpPr txBox="1"/>
          <p:nvPr/>
        </p:nvSpPr>
        <p:spPr>
          <a:xfrm>
            <a:off x="7696200" y="9486900"/>
            <a:ext cx="6442671" cy="369332"/>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arizona.figshare.com</a:t>
            </a:r>
            <a:r>
              <a:rPr lang="en-US" dirty="0">
                <a:solidFill>
                  <a:schemeClr val="bg1"/>
                </a:solidFill>
              </a:rPr>
              <a:t>/</a:t>
            </a:r>
          </a:p>
        </p:txBody>
      </p:sp>
    </p:spTree>
    <p:extLst>
      <p:ext uri="{BB962C8B-B14F-4D97-AF65-F5344CB8AC3E}">
        <p14:creationId xmlns:p14="http://schemas.microsoft.com/office/powerpoint/2010/main" val="607431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D528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5367E1-3170-A2F7-DAE6-489665556ADF}"/>
              </a:ext>
            </a:extLst>
          </p:cNvPr>
          <p:cNvPicPr>
            <a:picLocks noChangeAspect="1"/>
          </p:cNvPicPr>
          <p:nvPr/>
        </p:nvPicPr>
        <p:blipFill>
          <a:blip r:embed="rId3"/>
          <a:stretch>
            <a:fillRect/>
          </a:stretch>
        </p:blipFill>
        <p:spPr>
          <a:xfrm>
            <a:off x="5562600" y="266700"/>
            <a:ext cx="7749004" cy="9539810"/>
          </a:xfrm>
          <a:prstGeom prst="rect">
            <a:avLst/>
          </a:prstGeom>
        </p:spPr>
      </p:pic>
    </p:spTree>
    <p:extLst>
      <p:ext uri="{BB962C8B-B14F-4D97-AF65-F5344CB8AC3E}">
        <p14:creationId xmlns:p14="http://schemas.microsoft.com/office/powerpoint/2010/main" val="3842605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5287"/>
        </a:solidFill>
        <a:effectLst/>
      </p:bgPr>
    </p:bg>
    <p:spTree>
      <p:nvGrpSpPr>
        <p:cNvPr id="1" name=""/>
        <p:cNvGrpSpPr/>
        <p:nvPr/>
      </p:nvGrpSpPr>
      <p:grpSpPr>
        <a:xfrm>
          <a:off x="0" y="0"/>
          <a:ext cx="0" cy="0"/>
          <a:chOff x="0" y="0"/>
          <a:chExt cx="0" cy="0"/>
        </a:xfrm>
      </p:grpSpPr>
      <p:sp>
        <p:nvSpPr>
          <p:cNvPr id="30" name="TextBox 29"/>
          <p:cNvSpPr txBox="1"/>
          <p:nvPr/>
        </p:nvSpPr>
        <p:spPr>
          <a:xfrm>
            <a:off x="3809874" y="289006"/>
            <a:ext cx="10829319" cy="1077218"/>
          </a:xfrm>
          <a:prstGeom prst="rect">
            <a:avLst/>
          </a:prstGeom>
          <a:noFill/>
        </p:spPr>
        <p:txBody>
          <a:bodyPr wrap="square" rtlCol="0">
            <a:spAutoFit/>
          </a:bodyPr>
          <a:lstStyle/>
          <a:p>
            <a:pPr algn="ctr"/>
            <a:r>
              <a:rPr lang="en-US" sz="3600" dirty="0">
                <a:solidFill>
                  <a:schemeClr val="bg1"/>
                </a:solidFill>
              </a:rPr>
              <a:t>Open Access</a:t>
            </a:r>
            <a:br>
              <a:rPr lang="en-US" sz="3600" dirty="0">
                <a:solidFill>
                  <a:schemeClr val="bg1"/>
                </a:solidFill>
              </a:rPr>
            </a:br>
            <a:endParaRPr lang="en-US" sz="2800" dirty="0">
              <a:solidFill>
                <a:schemeClr val="bg1"/>
              </a:solidFill>
            </a:endParaRPr>
          </a:p>
        </p:txBody>
      </p:sp>
      <p:pic>
        <p:nvPicPr>
          <p:cNvPr id="3" name="Picture 2">
            <a:extLst>
              <a:ext uri="{FF2B5EF4-FFF2-40B4-BE49-F238E27FC236}">
                <a16:creationId xmlns:a16="http://schemas.microsoft.com/office/drawing/2014/main" id="{D7C40EF6-3E00-D491-028C-841A3B3A2055}"/>
              </a:ext>
            </a:extLst>
          </p:cNvPr>
          <p:cNvPicPr>
            <a:picLocks noChangeAspect="1"/>
          </p:cNvPicPr>
          <p:nvPr/>
        </p:nvPicPr>
        <p:blipFill>
          <a:blip r:embed="rId3"/>
          <a:stretch>
            <a:fillRect/>
          </a:stretch>
        </p:blipFill>
        <p:spPr>
          <a:xfrm>
            <a:off x="1192805" y="1062033"/>
            <a:ext cx="15902389" cy="8162934"/>
          </a:xfrm>
          <a:prstGeom prst="rect">
            <a:avLst/>
          </a:prstGeom>
        </p:spPr>
      </p:pic>
      <p:sp>
        <p:nvSpPr>
          <p:cNvPr id="7" name="TextBox 6">
            <a:extLst>
              <a:ext uri="{FF2B5EF4-FFF2-40B4-BE49-F238E27FC236}">
                <a16:creationId xmlns:a16="http://schemas.microsoft.com/office/drawing/2014/main" id="{61930507-8483-29F0-D44C-C3EFA258BE62}"/>
              </a:ext>
            </a:extLst>
          </p:cNvPr>
          <p:cNvSpPr txBox="1"/>
          <p:nvPr/>
        </p:nvSpPr>
        <p:spPr>
          <a:xfrm>
            <a:off x="6550629" y="9628662"/>
            <a:ext cx="5186741" cy="369332"/>
          </a:xfrm>
          <a:prstGeom prst="rect">
            <a:avLst/>
          </a:prstGeom>
          <a:noFill/>
        </p:spPr>
        <p:txBody>
          <a:bodyPr wrap="none" rtlCol="0">
            <a:spAutoFit/>
          </a:bodyPr>
          <a:lstStyle/>
          <a:p>
            <a:r>
              <a:rPr lang="en-US" dirty="0">
                <a:solidFill>
                  <a:schemeClr val="bg1"/>
                </a:solidFill>
              </a:rPr>
              <a:t>https://</a:t>
            </a:r>
            <a:r>
              <a:rPr lang="en-US" dirty="0" err="1">
                <a:solidFill>
                  <a:schemeClr val="bg1"/>
                </a:solidFill>
              </a:rPr>
              <a:t>libguides.library.arizona.edu</a:t>
            </a:r>
            <a:r>
              <a:rPr lang="en-US" dirty="0">
                <a:solidFill>
                  <a:schemeClr val="bg1"/>
                </a:solidFill>
              </a:rPr>
              <a:t>/</a:t>
            </a:r>
            <a:r>
              <a:rPr lang="en-US" dirty="0" err="1">
                <a:solidFill>
                  <a:schemeClr val="bg1"/>
                </a:solidFill>
              </a:rPr>
              <a:t>c.php?g</a:t>
            </a:r>
            <a:r>
              <a:rPr lang="en-US" dirty="0">
                <a:solidFill>
                  <a:schemeClr val="bg1"/>
                </a:solidFill>
              </a:rPr>
              <a:t>=940496</a:t>
            </a:r>
          </a:p>
        </p:txBody>
      </p:sp>
    </p:spTree>
    <p:extLst>
      <p:ext uri="{BB962C8B-B14F-4D97-AF65-F5344CB8AC3E}">
        <p14:creationId xmlns:p14="http://schemas.microsoft.com/office/powerpoint/2010/main" val="33709704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11865</TotalTime>
  <Words>1001</Words>
  <Application>Microsoft Macintosh PowerPoint</Application>
  <PresentationFormat>Custom</PresentationFormat>
  <Paragraphs>132</Paragraphs>
  <Slides>15</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 Black</vt:lpstr>
      <vt:lpstr>Calibri</vt:lpstr>
      <vt:lpstr>Calibri Light</vt:lpstr>
      <vt:lpstr>MiloWeb</vt:lpstr>
      <vt:lpstr>Office Theme</vt:lpstr>
      <vt:lpstr>THE UNIVERSITY OF ARIZONA LIBRARIES Jim Martin, Associate Librarian, djmartin@arizona.edu</vt:lpstr>
      <vt:lpstr>CATalyst Studios </vt:lpstr>
      <vt:lpstr>Tools for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UNIVERSITY OF ARIZONA – DEPARTMENT NAME</dc:title>
  <cp:lastModifiedBy>Martin, Jim - (djmartin)</cp:lastModifiedBy>
  <cp:revision>42</cp:revision>
  <dcterms:created xsi:type="dcterms:W3CDTF">2021-02-22T16:48:29Z</dcterms:created>
  <dcterms:modified xsi:type="dcterms:W3CDTF">2022-10-20T20:34:01Z</dcterms:modified>
</cp:coreProperties>
</file>